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93" r:id="rId3"/>
    <p:sldId id="294" r:id="rId4"/>
    <p:sldId id="258" r:id="rId5"/>
    <p:sldId id="296" r:id="rId6"/>
    <p:sldId id="299" r:id="rId7"/>
    <p:sldId id="295" r:id="rId8"/>
    <p:sldId id="283" r:id="rId9"/>
    <p:sldId id="300" r:id="rId10"/>
    <p:sldId id="259" r:id="rId11"/>
    <p:sldId id="284" r:id="rId12"/>
    <p:sldId id="290" r:id="rId13"/>
    <p:sldId id="316" r:id="rId14"/>
    <p:sldId id="286" r:id="rId15"/>
    <p:sldId id="311" r:id="rId16"/>
    <p:sldId id="317" r:id="rId17"/>
    <p:sldId id="291" r:id="rId18"/>
    <p:sldId id="312" r:id="rId19"/>
    <p:sldId id="313" r:id="rId20"/>
    <p:sldId id="287" r:id="rId21"/>
    <p:sldId id="292" r:id="rId22"/>
    <p:sldId id="288" r:id="rId23"/>
    <p:sldId id="314" r:id="rId24"/>
    <p:sldId id="261" r:id="rId2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A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p:restoredTop sz="94674"/>
  </p:normalViewPr>
  <p:slideViewPr>
    <p:cSldViewPr>
      <p:cViewPr varScale="1">
        <p:scale>
          <a:sx n="124" d="100"/>
          <a:sy n="124" d="100"/>
        </p:scale>
        <p:origin x="158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D076A1AF-78D9-4813-A122-A6166AAF794B}" type="datetimeFigureOut">
              <a:rPr kumimoji="1" lang="ja-JP" altLang="en-US" smtClean="0"/>
              <a:pPr/>
              <a:t>2021/4/21</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F0DB7B7-C429-43EB-9276-4EBCA5A967F8}" type="slidenum">
              <a:rPr kumimoji="1" lang="ja-JP" altLang="en-US" smtClean="0"/>
              <a:pPr/>
              <a:t>‹#›</a:t>
            </a:fld>
            <a:endParaRPr kumimoji="1" lang="ja-JP" altLang="en-US"/>
          </a:p>
        </p:txBody>
      </p:sp>
    </p:spTree>
    <p:extLst>
      <p:ext uri="{BB962C8B-B14F-4D97-AF65-F5344CB8AC3E}">
        <p14:creationId xmlns:p14="http://schemas.microsoft.com/office/powerpoint/2010/main" val="2435383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BFFBF516-B0D9-4C27-A3C1-0E2B8F36B977}" type="datetimeFigureOut">
              <a:rPr kumimoji="1" lang="ja-JP" altLang="en-US" smtClean="0"/>
              <a:pPr/>
              <a:t>2021/4/21</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3265D804-2450-4821-A0CA-DDE026781C59}" type="slidenum">
              <a:rPr kumimoji="1" lang="ja-JP" altLang="en-US" smtClean="0"/>
              <a:pPr/>
              <a:t>‹#›</a:t>
            </a:fld>
            <a:endParaRPr kumimoji="1" lang="ja-JP" altLang="en-US"/>
          </a:p>
        </p:txBody>
      </p:sp>
    </p:spTree>
    <p:extLst>
      <p:ext uri="{BB962C8B-B14F-4D97-AF65-F5344CB8AC3E}">
        <p14:creationId xmlns:p14="http://schemas.microsoft.com/office/powerpoint/2010/main" val="42046924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7169846-10FE-48EC-A6CE-13750EA201B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45C205A-F95A-40CD-9D21-827E2B2FF23E}"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5CCB34B-9C59-48A6-A419-F9B403F551B2}"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D7848BB-D5EC-4922-948F-916356648190}"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FFE37E1-D8A0-4D10-BED3-5B703265ADD5}"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C0CD164-8C83-431F-87FC-BAE10297C6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8CF6FD2-33A0-433E-8EEB-46F309FEA648}"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9A85EB9-F188-4F6C-B85B-8F7498A430D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F28D6FB-F7A2-48D6-8B8D-0FA1FF1F873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79F803A-FC71-490D-80D7-B35257DDEF3A}"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A3C73B1-4B39-4A6D-94ED-F97CE05FDAF1}"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401704EE-8CF8-43A7-AE5B-2EC9BE7B3DD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google.co.jp/url?sa=i&amp;rct=j&amp;q=&amp;esrc=s&amp;frm=1&amp;source=images&amp;cd=&amp;cad=rja&amp;uact=8&amp;ved=0CAcQjRw&amp;url=http://blog.livedoor.jp/suchan4wd6/archives/6111750.html&amp;ei=tcY-Vf6qG-jJmAXlrYHoDw&amp;bvm=bv.91665533,d.dGY&amp;psig=AFQjCNFES_LD5WKXblxMwipnYZ2LppAXTQ&amp;ust=1430263817355055"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18592" y="1484784"/>
            <a:ext cx="7772400" cy="2187575"/>
          </a:xfrm>
        </p:spPr>
        <p:txBody>
          <a:bodyPr/>
          <a:lstStyle/>
          <a:p>
            <a:pPr eaLnBrk="1" hangingPunct="1">
              <a:lnSpc>
                <a:spcPct val="150000"/>
              </a:lnSpc>
            </a:pPr>
            <a:r>
              <a:rPr lang="ja-JP" altLang="en-US" sz="6600">
                <a:latin typeface="Hiragino Maru Gothic ProN W4" panose="020F0400000000000000" pitchFamily="34" charset="-128"/>
                <a:ea typeface="Hiragino Maru Gothic ProN W4" panose="020F0400000000000000" pitchFamily="34" charset="-128"/>
              </a:rPr>
              <a:t>臨床栄養学</a:t>
            </a:r>
            <a:br>
              <a:rPr lang="en-US" altLang="ja-JP" sz="6600" dirty="0">
                <a:latin typeface="Hiragino Maru Gothic ProN W4" panose="020F0400000000000000" pitchFamily="34" charset="-128"/>
                <a:ea typeface="Hiragino Maru Gothic ProN W4" panose="020F0400000000000000" pitchFamily="34" charset="-128"/>
              </a:rPr>
            </a:br>
            <a:r>
              <a:rPr lang="en-US" altLang="ja-JP" sz="4800" b="1" kern="100" dirty="0">
                <a:solidFill>
                  <a:schemeClr val="tx1">
                    <a:lumMod val="50000"/>
                    <a:lumOff val="50000"/>
                  </a:schemeClr>
                </a:solidFill>
                <a:latin typeface="Times New Roman" panose="02020603050405020304" pitchFamily="18" charset="0"/>
                <a:cs typeface="Times New Roman" panose="02020603050405020304" pitchFamily="18" charset="0"/>
              </a:rPr>
              <a:t>Clinical Nutrition</a:t>
            </a:r>
            <a:br>
              <a:rPr lang="ja-JP" altLang="en-US" sz="6600" dirty="0">
                <a:latin typeface="Hiragino Maru Gothic ProN W4" panose="020F0400000000000000" pitchFamily="34" charset="-128"/>
                <a:ea typeface="Hiragino Maru Gothic ProN W4" panose="020F0400000000000000" pitchFamily="34" charset="-128"/>
              </a:rPr>
            </a:br>
            <a:r>
              <a:rPr lang="ja-JP" altLang="en-US" dirty="0">
                <a:solidFill>
                  <a:srgbClr val="FF0000"/>
                </a:solidFill>
                <a:latin typeface="Hiragino Maru Gothic ProN W4" panose="020F0400000000000000" pitchFamily="34" charset="-128"/>
                <a:ea typeface="Hiragino Maru Gothic ProN W4" panose="020F0400000000000000" pitchFamily="34" charset="-128"/>
              </a:rPr>
              <a:t>２．消化と吸収</a:t>
            </a:r>
          </a:p>
        </p:txBody>
      </p:sp>
      <p:sp>
        <p:nvSpPr>
          <p:cNvPr id="2051" name="Rectangle 3"/>
          <p:cNvSpPr>
            <a:spLocks noGrp="1" noChangeArrowheads="1"/>
          </p:cNvSpPr>
          <p:nvPr>
            <p:ph type="subTitle" idx="1"/>
          </p:nvPr>
        </p:nvSpPr>
        <p:spPr>
          <a:xfrm>
            <a:off x="1187624" y="5121275"/>
            <a:ext cx="7010400" cy="1600200"/>
          </a:xfrm>
        </p:spPr>
        <p:txBody>
          <a:bodyPr/>
          <a:lstStyle/>
          <a:p>
            <a:pPr eaLnBrk="1" hangingPunct="1"/>
            <a:r>
              <a:rPr lang="en-US" altLang="ja-JP" sz="4000" dirty="0">
                <a:latin typeface="Times New Roman" pitchFamily="18" charset="0"/>
                <a:cs typeface="Times New Roman" pitchFamily="18" charset="0"/>
              </a:rPr>
              <a:t>April 26, 2021</a:t>
            </a:r>
            <a:r>
              <a:rPr lang="ja-JP" altLang="en-US" sz="4000">
                <a:latin typeface="Times New Roman" pitchFamily="18" charset="0"/>
                <a:cs typeface="Times New Roman" pitchFamily="18" charset="0"/>
              </a:rPr>
              <a:t>　</a:t>
            </a:r>
            <a:endParaRPr lang="en-US" altLang="ja-JP" sz="4000" dirty="0">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p:txBody>
          <a:bodyPr/>
          <a:lstStyle/>
          <a:p>
            <a:pPr>
              <a:defRPr/>
            </a:pPr>
            <a:fld id="{47169846-10FE-48EC-A6CE-13750EA201B0}" type="slidenum">
              <a:rPr lang="en-US" altLang="ja-JP" smtClean="0"/>
              <a:pPr>
                <a:defRPr/>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advTm="24409"/>
    </mc:Choice>
    <mc:Fallback xmlns="">
      <p:transition spd="slow" advTm="244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43608" y="64589"/>
            <a:ext cx="8316417" cy="6793411"/>
          </a:xfrm>
          <a:prstGeom prst="rect">
            <a:avLst/>
          </a:prstGeom>
          <a:noFill/>
          <a:ln w="9525">
            <a:noFill/>
            <a:miter lim="800000"/>
            <a:headEnd/>
            <a:tailEnd/>
          </a:ln>
        </p:spPr>
      </p:pic>
      <p:sp>
        <p:nvSpPr>
          <p:cNvPr id="5" name="テキスト ボックス 4"/>
          <p:cNvSpPr txBox="1"/>
          <p:nvPr/>
        </p:nvSpPr>
        <p:spPr>
          <a:xfrm>
            <a:off x="179512" y="4221088"/>
            <a:ext cx="3096344" cy="1682577"/>
          </a:xfrm>
          <a:prstGeom prst="rect">
            <a:avLst/>
          </a:prstGeom>
          <a:noFill/>
        </p:spPr>
        <p:txBody>
          <a:bodyPr wrap="square" rtlCol="0">
            <a:spAutoFit/>
          </a:bodyPr>
          <a:lstStyle/>
          <a:p>
            <a:pPr>
              <a:lnSpc>
                <a:spcPct val="150000"/>
              </a:lnSpc>
            </a:pPr>
            <a:r>
              <a:rPr kumimoji="1" lang="ja-JP" altLang="en-US" sz="2400" b="1" dirty="0">
                <a:solidFill>
                  <a:srgbClr val="FF0000"/>
                </a:solidFill>
              </a:rPr>
              <a:t>各器官：</a:t>
            </a:r>
            <a:endParaRPr kumimoji="1" lang="en-US" altLang="ja-JP" sz="2400" b="1" dirty="0">
              <a:solidFill>
                <a:srgbClr val="FF0000"/>
              </a:solidFill>
            </a:endParaRPr>
          </a:p>
          <a:p>
            <a:pPr>
              <a:lnSpc>
                <a:spcPct val="150000"/>
              </a:lnSpc>
            </a:pPr>
            <a:r>
              <a:rPr kumimoji="1" lang="ja-JP" altLang="en-US" sz="2400" b="1" dirty="0">
                <a:solidFill>
                  <a:srgbClr val="FF0000"/>
                </a:solidFill>
              </a:rPr>
              <a:t>外見上は異なるが、</a:t>
            </a:r>
            <a:endParaRPr kumimoji="1" lang="en-US" altLang="ja-JP" sz="2400" b="1" dirty="0">
              <a:solidFill>
                <a:srgbClr val="FF0000"/>
              </a:solidFill>
            </a:endParaRPr>
          </a:p>
          <a:p>
            <a:pPr>
              <a:lnSpc>
                <a:spcPct val="150000"/>
              </a:lnSpc>
            </a:pPr>
            <a:r>
              <a:rPr lang="ja-JP" altLang="en-US" sz="2400" b="1" dirty="0">
                <a:solidFill>
                  <a:srgbClr val="FF0000"/>
                </a:solidFill>
              </a:rPr>
              <a:t>基本構造はほぼ同じ</a:t>
            </a:r>
            <a:endParaRPr kumimoji="1" lang="ja-JP" altLang="en-US" sz="2400" b="1" dirty="0">
              <a:solidFill>
                <a:srgbClr val="FF0000"/>
              </a:solidFill>
            </a:endParaRPr>
          </a:p>
        </p:txBody>
      </p:sp>
      <p:sp>
        <p:nvSpPr>
          <p:cNvPr id="4" name="正方形/長方形 3"/>
          <p:cNvSpPr/>
          <p:nvPr/>
        </p:nvSpPr>
        <p:spPr>
          <a:xfrm>
            <a:off x="-396552" y="116632"/>
            <a:ext cx="3240360" cy="369332"/>
          </a:xfrm>
          <a:prstGeom prst="rect">
            <a:avLst/>
          </a:prstGeom>
        </p:spPr>
        <p:txBody>
          <a:bodyPr wrap="square">
            <a:spAutoFit/>
          </a:bodyPr>
          <a:lstStyle/>
          <a:p>
            <a:pPr lvl="1"/>
            <a:r>
              <a:rPr lang="en-US" altLang="ja-JP" dirty="0">
                <a:latin typeface="Times New Roman" pitchFamily="18" charset="0"/>
                <a:cs typeface="Times New Roman" pitchFamily="18" charset="0"/>
              </a:rPr>
              <a:t>※</a:t>
            </a:r>
            <a:r>
              <a:rPr lang="ja-JP" altLang="en-US">
                <a:latin typeface="Times New Roman" pitchFamily="18" charset="0"/>
                <a:cs typeface="Times New Roman" pitchFamily="18" charset="0"/>
              </a:rPr>
              <a:t>教科書</a:t>
            </a:r>
            <a:r>
              <a:rPr lang="en-US" altLang="ja-JP" dirty="0">
                <a:latin typeface="Times New Roman" pitchFamily="18" charset="0"/>
                <a:cs typeface="Times New Roman" pitchFamily="18" charset="0"/>
              </a:rPr>
              <a:t>p1</a:t>
            </a:r>
            <a:r>
              <a:rPr lang="ja-JP" altLang="ja-JP" dirty="0">
                <a:latin typeface="Times New Roman" pitchFamily="18" charset="0"/>
                <a:cs typeface="Times New Roman" pitchFamily="18" charset="0"/>
              </a:rPr>
              <a:t>0</a:t>
            </a:r>
            <a:r>
              <a:rPr lang="en-US" altLang="ja-JP" dirty="0">
                <a:latin typeface="Times New Roman" pitchFamily="18" charset="0"/>
                <a:cs typeface="Times New Roman" pitchFamily="18" charset="0"/>
              </a:rPr>
              <a:t>9.</a:t>
            </a:r>
            <a:r>
              <a:rPr lang="ja-JP" altLang="en-US" dirty="0">
                <a:latin typeface="Times New Roman" pitchFamily="18" charset="0"/>
                <a:cs typeface="Times New Roman" pitchFamily="18" charset="0"/>
              </a:rPr>
              <a:t>図</a:t>
            </a:r>
            <a:r>
              <a:rPr lang="en-US" altLang="ja-JP" dirty="0">
                <a:latin typeface="Times New Roman" pitchFamily="18" charset="0"/>
                <a:cs typeface="Times New Roman" pitchFamily="18" charset="0"/>
              </a:rPr>
              <a:t>5</a:t>
            </a:r>
            <a:r>
              <a:rPr lang="ja-JP" altLang="ja-JP" dirty="0">
                <a:latin typeface="Times New Roman" pitchFamily="18" charset="0"/>
                <a:cs typeface="Times New Roman" pitchFamily="18" charset="0"/>
              </a:rPr>
              <a:t>-</a:t>
            </a:r>
            <a:r>
              <a:rPr lang="en-US" altLang="ja-JP" dirty="0">
                <a:latin typeface="Times New Roman" pitchFamily="18" charset="0"/>
                <a:cs typeface="Times New Roman" pitchFamily="18" charset="0"/>
              </a:rPr>
              <a:t>2</a:t>
            </a:r>
            <a:r>
              <a:rPr lang="ja-JP" altLang="en-US" dirty="0">
                <a:latin typeface="Times New Roman" pitchFamily="18" charset="0"/>
                <a:cs typeface="Times New Roman" pitchFamily="18" charset="0"/>
              </a:rPr>
              <a:t>参照</a:t>
            </a:r>
          </a:p>
        </p:txBody>
      </p:sp>
      <p:sp>
        <p:nvSpPr>
          <p:cNvPr id="7" name="テキスト ボックス 6"/>
          <p:cNvSpPr txBox="1"/>
          <p:nvPr/>
        </p:nvSpPr>
        <p:spPr>
          <a:xfrm>
            <a:off x="6876256" y="476672"/>
            <a:ext cx="1800200" cy="400110"/>
          </a:xfrm>
          <a:prstGeom prst="rect">
            <a:avLst/>
          </a:prstGeom>
          <a:noFill/>
        </p:spPr>
        <p:txBody>
          <a:bodyPr wrap="square" rtlCol="0">
            <a:spAutoFit/>
          </a:bodyPr>
          <a:lstStyle/>
          <a:p>
            <a:r>
              <a:rPr kumimoji="1" lang="ja-JP" altLang="en-US" sz="2000" b="1" dirty="0">
                <a:solidFill>
                  <a:srgbClr val="C00000"/>
                </a:solidFill>
              </a:rPr>
              <a:t>（平滑筋）</a:t>
            </a:r>
          </a:p>
        </p:txBody>
      </p:sp>
      <p:sp>
        <p:nvSpPr>
          <p:cNvPr id="8" name="テキスト ボックス 7"/>
          <p:cNvSpPr txBox="1"/>
          <p:nvPr/>
        </p:nvSpPr>
        <p:spPr>
          <a:xfrm>
            <a:off x="6876256" y="1844824"/>
            <a:ext cx="1800200" cy="400110"/>
          </a:xfrm>
          <a:prstGeom prst="rect">
            <a:avLst/>
          </a:prstGeom>
          <a:noFill/>
        </p:spPr>
        <p:txBody>
          <a:bodyPr wrap="square" rtlCol="0">
            <a:spAutoFit/>
          </a:bodyPr>
          <a:lstStyle/>
          <a:p>
            <a:r>
              <a:rPr kumimoji="1" lang="ja-JP" altLang="en-US" sz="2000" b="1" dirty="0">
                <a:solidFill>
                  <a:srgbClr val="C00000"/>
                </a:solidFill>
              </a:rPr>
              <a:t>（平滑筋）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3528" y="1196752"/>
            <a:ext cx="2232248" cy="432048"/>
          </a:xfrm>
          <a:solidFill>
            <a:schemeClr val="accent1"/>
          </a:solidFill>
        </p:spPr>
        <p:txBody>
          <a:bodyPr/>
          <a:lstStyle/>
          <a:p>
            <a:r>
              <a:rPr lang="ja-JP" altLang="en-US" sz="2400" dirty="0">
                <a:latin typeface="Hiragino Maru Gothic ProN W4" panose="020F0400000000000000" pitchFamily="34" charset="-128"/>
                <a:ea typeface="Hiragino Maru Gothic ProN W4" panose="020F0400000000000000" pitchFamily="34" charset="-128"/>
              </a:rPr>
              <a:t>② 化学的消化</a:t>
            </a:r>
            <a:endParaRPr kumimoji="1" lang="ja-JP" altLang="en-US" sz="2400" dirty="0">
              <a:latin typeface="Hiragino Maru Gothic ProN W4" panose="020F0400000000000000" pitchFamily="34" charset="-128"/>
              <a:ea typeface="Hiragino Maru Gothic ProN W4" panose="020F0400000000000000" pitchFamily="34" charset="-128"/>
            </a:endParaRPr>
          </a:p>
        </p:txBody>
      </p:sp>
      <p:pic>
        <p:nvPicPr>
          <p:cNvPr id="2050" name="Picture 2"/>
          <p:cNvPicPr>
            <a:picLocks noChangeAspect="1" noChangeArrowheads="1"/>
          </p:cNvPicPr>
          <p:nvPr/>
        </p:nvPicPr>
        <p:blipFill>
          <a:blip r:embed="rId2" cstate="print"/>
          <a:srcRect/>
          <a:stretch>
            <a:fillRect/>
          </a:stretch>
        </p:blipFill>
        <p:spPr bwMode="auto">
          <a:xfrm>
            <a:off x="11832" y="1638092"/>
            <a:ext cx="9144000" cy="3914636"/>
          </a:xfrm>
          <a:prstGeom prst="rect">
            <a:avLst/>
          </a:prstGeom>
          <a:noFill/>
          <a:ln w="9525">
            <a:noFill/>
            <a:miter lim="800000"/>
            <a:headEnd/>
            <a:tailEnd/>
          </a:ln>
        </p:spPr>
      </p:pic>
      <p:sp>
        <p:nvSpPr>
          <p:cNvPr id="7" name="角丸四角形吹き出し 6"/>
          <p:cNvSpPr/>
          <p:nvPr/>
        </p:nvSpPr>
        <p:spPr>
          <a:xfrm>
            <a:off x="6377317" y="1183886"/>
            <a:ext cx="2520280" cy="432048"/>
          </a:xfrm>
          <a:prstGeom prst="wedgeRoundRectCallout">
            <a:avLst>
              <a:gd name="adj1" fmla="val 10393"/>
              <a:gd name="adj2" fmla="val 803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Hiragino Maru Gothic ProN W4" panose="020F0400000000000000" pitchFamily="34" charset="-128"/>
                <a:ea typeface="Hiragino Maru Gothic ProN W4" panose="020F0400000000000000" pitchFamily="34" charset="-128"/>
              </a:rPr>
              <a:t>③ </a:t>
            </a:r>
            <a:r>
              <a:rPr kumimoji="1" lang="ja-JP" altLang="en-US" sz="2400" b="1" dirty="0">
                <a:solidFill>
                  <a:schemeClr val="tx1"/>
                </a:solidFill>
                <a:latin typeface="Hiragino Maru Gothic ProN W4" panose="020F0400000000000000" pitchFamily="34" charset="-128"/>
                <a:ea typeface="Hiragino Maru Gothic ProN W4" panose="020F0400000000000000" pitchFamily="34" charset="-128"/>
              </a:rPr>
              <a:t>生物学的消化</a:t>
            </a:r>
          </a:p>
        </p:txBody>
      </p:sp>
      <p:sp>
        <p:nvSpPr>
          <p:cNvPr id="8" name="正方形/長方形 7"/>
          <p:cNvSpPr/>
          <p:nvPr/>
        </p:nvSpPr>
        <p:spPr>
          <a:xfrm>
            <a:off x="7308304" y="1844824"/>
            <a:ext cx="1512168"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308304" y="4077072"/>
            <a:ext cx="1512168"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95536" y="5465245"/>
            <a:ext cx="7776864" cy="1426031"/>
          </a:xfrm>
          <a:prstGeom prst="rect">
            <a:avLst/>
          </a:prstGeom>
          <a:noFill/>
        </p:spPr>
        <p:txBody>
          <a:bodyPr wrap="square" rtlCol="0">
            <a:spAutoFit/>
          </a:bodyPr>
          <a:lstStyle/>
          <a:p>
            <a:pPr>
              <a:lnSpc>
                <a:spcPts val="2600"/>
              </a:lnSpc>
            </a:pPr>
            <a:r>
              <a:rPr lang="en-US" altLang="ja-JP" b="1" dirty="0">
                <a:solidFill>
                  <a:srgbClr val="FF0000"/>
                </a:solidFill>
                <a:latin typeface="Times New Roman" pitchFamily="18" charset="0"/>
                <a:cs typeface="Times New Roman" pitchFamily="18" charset="0"/>
              </a:rPr>
              <a:t>※</a:t>
            </a:r>
            <a:r>
              <a:rPr lang="ja-JP" altLang="en-US" b="1" dirty="0">
                <a:solidFill>
                  <a:srgbClr val="FF0000"/>
                </a:solidFill>
                <a:latin typeface="Times New Roman" pitchFamily="18" charset="0"/>
                <a:cs typeface="Times New Roman" pitchFamily="18" charset="0"/>
              </a:rPr>
              <a:t>腸内細菌：</a:t>
            </a:r>
            <a:r>
              <a:rPr lang="en-US" altLang="ja-JP" b="1" dirty="0">
                <a:solidFill>
                  <a:srgbClr val="FF0000"/>
                </a:solidFill>
                <a:latin typeface="Times New Roman" pitchFamily="18" charset="0"/>
                <a:cs typeface="Times New Roman" pitchFamily="18" charset="0"/>
              </a:rPr>
              <a:t>100</a:t>
            </a:r>
            <a:r>
              <a:rPr lang="ja-JP" altLang="en-US" b="1" dirty="0">
                <a:solidFill>
                  <a:srgbClr val="FF0000"/>
                </a:solidFill>
                <a:latin typeface="Times New Roman" pitchFamily="18" charset="0"/>
                <a:cs typeface="Times New Roman" pitchFamily="18" charset="0"/>
              </a:rPr>
              <a:t>種類以上、</a:t>
            </a:r>
            <a:r>
              <a:rPr lang="ja-JP" altLang="ja-JP" b="1" dirty="0">
                <a:solidFill>
                  <a:srgbClr val="FF0000"/>
                </a:solidFill>
                <a:latin typeface="Times New Roman" pitchFamily="18" charset="0"/>
                <a:cs typeface="Times New Roman" pitchFamily="18" charset="0"/>
              </a:rPr>
              <a:t>数のバランスを保ちながら一種の</a:t>
            </a:r>
            <a:r>
              <a:rPr lang="ja-JP" altLang="en-US" b="1" dirty="0">
                <a:solidFill>
                  <a:srgbClr val="FF0000"/>
                </a:solidFill>
                <a:latin typeface="Times New Roman" pitchFamily="18" charset="0"/>
                <a:cs typeface="Times New Roman" pitchFamily="18" charset="0"/>
              </a:rPr>
              <a:t>生態系</a:t>
            </a:r>
            <a:r>
              <a:rPr lang="ja-JP" altLang="ja-JP" b="1" dirty="0">
                <a:solidFill>
                  <a:srgbClr val="FF0000"/>
                </a:solidFill>
                <a:latin typeface="Times New Roman" pitchFamily="18" charset="0"/>
                <a:cs typeface="Times New Roman" pitchFamily="18" charset="0"/>
              </a:rPr>
              <a:t>を形成</a:t>
            </a:r>
            <a:endParaRPr lang="en-US" altLang="ja-JP" b="1" dirty="0">
              <a:solidFill>
                <a:srgbClr val="FF0000"/>
              </a:solidFill>
              <a:latin typeface="Times New Roman" pitchFamily="18" charset="0"/>
              <a:cs typeface="Times New Roman" pitchFamily="18" charset="0"/>
            </a:endParaRPr>
          </a:p>
          <a:p>
            <a:pPr>
              <a:lnSpc>
                <a:spcPts val="2600"/>
              </a:lnSpc>
            </a:pPr>
            <a:r>
              <a:rPr lang="ja-JP" altLang="en-US" b="1" dirty="0">
                <a:solidFill>
                  <a:srgbClr val="FF0000"/>
                </a:solidFill>
                <a:latin typeface="Times New Roman" pitchFamily="18" charset="0"/>
                <a:cs typeface="Times New Roman" pitchFamily="18" charset="0"/>
              </a:rPr>
              <a:t>　　　　　　　　 大腸菌は</a:t>
            </a:r>
            <a:r>
              <a:rPr lang="en-US" altLang="ja-JP" b="1" dirty="0">
                <a:solidFill>
                  <a:srgbClr val="FF0000"/>
                </a:solidFill>
                <a:latin typeface="Times New Roman" pitchFamily="18" charset="0"/>
                <a:cs typeface="Times New Roman" pitchFamily="18" charset="0"/>
              </a:rPr>
              <a:t>0.1</a:t>
            </a:r>
            <a:r>
              <a:rPr lang="ja-JP" altLang="en-US" b="1" dirty="0">
                <a:solidFill>
                  <a:srgbClr val="FF0000"/>
                </a:solidFill>
                <a:latin typeface="Times New Roman" pitchFamily="18" charset="0"/>
                <a:cs typeface="Times New Roman" pitchFamily="18" charset="0"/>
              </a:rPr>
              <a:t>％以下</a:t>
            </a:r>
            <a:endParaRPr lang="en-US" altLang="ja-JP" b="1" dirty="0">
              <a:solidFill>
                <a:srgbClr val="FF0000"/>
              </a:solidFill>
              <a:latin typeface="Times New Roman" pitchFamily="18" charset="0"/>
              <a:cs typeface="Times New Roman" pitchFamily="18" charset="0"/>
            </a:endParaRPr>
          </a:p>
          <a:p>
            <a:pPr>
              <a:lnSpc>
                <a:spcPts val="2600"/>
              </a:lnSpc>
            </a:pPr>
            <a:r>
              <a:rPr lang="ja-JP" altLang="en-US" b="1" dirty="0">
                <a:solidFill>
                  <a:srgbClr val="FF0000"/>
                </a:solidFill>
                <a:latin typeface="Times New Roman" pitchFamily="18" charset="0"/>
                <a:cs typeface="Times New Roman" pitchFamily="18" charset="0"/>
              </a:rPr>
              <a:t> </a:t>
            </a:r>
            <a:r>
              <a:rPr kumimoji="1" lang="ja-JP" altLang="en-US" b="1" dirty="0">
                <a:solidFill>
                  <a:srgbClr val="FF0000"/>
                </a:solidFill>
                <a:latin typeface="Times New Roman" pitchFamily="18" charset="0"/>
                <a:cs typeface="Times New Roman" pitchFamily="18" charset="0"/>
              </a:rPr>
              <a:t>　大腸菌：</a:t>
            </a:r>
            <a:r>
              <a:rPr lang="ja-JP" altLang="en-US" b="1" dirty="0">
                <a:solidFill>
                  <a:srgbClr val="FF0000"/>
                </a:solidFill>
                <a:latin typeface="Times New Roman" pitchFamily="18" charset="0"/>
                <a:cs typeface="Times New Roman" pitchFamily="18" charset="0"/>
              </a:rPr>
              <a:t>ほとんど無害、血液中、尿路系に侵入⇒ 病原体⇒ 内毒素産生</a:t>
            </a:r>
            <a:endParaRPr lang="en-US" altLang="ja-JP" b="1" dirty="0">
              <a:solidFill>
                <a:srgbClr val="FF0000"/>
              </a:solidFill>
              <a:latin typeface="Times New Roman" pitchFamily="18" charset="0"/>
              <a:cs typeface="Times New Roman" pitchFamily="18" charset="0"/>
            </a:endParaRPr>
          </a:p>
          <a:p>
            <a:pPr>
              <a:lnSpc>
                <a:spcPts val="2600"/>
              </a:lnSpc>
            </a:pPr>
            <a:r>
              <a:rPr kumimoji="1" lang="en-US" altLang="ja-JP" b="1" dirty="0">
                <a:solidFill>
                  <a:srgbClr val="FF0000"/>
                </a:solidFill>
                <a:latin typeface="Times New Roman" pitchFamily="18" charset="0"/>
                <a:cs typeface="Times New Roman" pitchFamily="18" charset="0"/>
              </a:rPr>
              <a:t>                  O157</a:t>
            </a:r>
            <a:r>
              <a:rPr kumimoji="1" lang="ja-JP" altLang="en-US" b="1" dirty="0">
                <a:solidFill>
                  <a:srgbClr val="FF0000"/>
                </a:solidFill>
                <a:latin typeface="Times New Roman" pitchFamily="18" charset="0"/>
                <a:cs typeface="Times New Roman" pitchFamily="18" charset="0"/>
              </a:rPr>
              <a:t>（</a:t>
            </a:r>
            <a:r>
              <a:rPr lang="ja-JP" altLang="ja-JP" b="1" dirty="0">
                <a:solidFill>
                  <a:srgbClr val="FF0000"/>
                </a:solidFill>
                <a:latin typeface="Times New Roman" pitchFamily="18" charset="0"/>
                <a:cs typeface="Times New Roman" pitchFamily="18" charset="0"/>
              </a:rPr>
              <a:t>腸管出血性大腸菌</a:t>
            </a:r>
            <a:r>
              <a:rPr lang="ja-JP" altLang="en-US" b="1" dirty="0">
                <a:solidFill>
                  <a:srgbClr val="FF0000"/>
                </a:solidFill>
                <a:latin typeface="Times New Roman" pitchFamily="18" charset="0"/>
                <a:cs typeface="Times New Roman" pitchFamily="18" charset="0"/>
              </a:rPr>
              <a:t>）など</a:t>
            </a:r>
            <a:endParaRPr kumimoji="1" lang="en-US" altLang="ja-JP" b="1" dirty="0">
              <a:solidFill>
                <a:srgbClr val="FF0000"/>
              </a:solidFill>
              <a:latin typeface="Times New Roman" pitchFamily="18" charset="0"/>
              <a:cs typeface="Times New Roman" pitchFamily="18" charset="0"/>
            </a:endParaRPr>
          </a:p>
        </p:txBody>
      </p:sp>
      <p:sp>
        <p:nvSpPr>
          <p:cNvPr id="11" name="テキスト ボックス 10"/>
          <p:cNvSpPr txBox="1"/>
          <p:nvPr/>
        </p:nvSpPr>
        <p:spPr>
          <a:xfrm>
            <a:off x="8100392" y="2780928"/>
            <a:ext cx="360040"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12" name="テキスト ボックス 11"/>
          <p:cNvSpPr txBox="1"/>
          <p:nvPr/>
        </p:nvSpPr>
        <p:spPr>
          <a:xfrm>
            <a:off x="395536" y="620688"/>
            <a:ext cx="8064896" cy="400110"/>
          </a:xfrm>
          <a:prstGeom prst="rect">
            <a:avLst/>
          </a:prstGeom>
          <a:noFill/>
        </p:spPr>
        <p:txBody>
          <a:bodyPr wrap="square" rtlCol="0">
            <a:spAutoFit/>
          </a:bodyPr>
          <a:lstStyle/>
          <a:p>
            <a:r>
              <a:rPr lang="ja-JP" altLang="en-US" sz="2000" dirty="0"/>
              <a:t>：</a:t>
            </a:r>
            <a:r>
              <a:rPr kumimoji="1" lang="ja-JP" altLang="en-US" sz="2000" dirty="0"/>
              <a:t>食物を口腔内で咀嚼し、唾液とよく混ぜ、微細な粥状または液状にする</a:t>
            </a:r>
          </a:p>
        </p:txBody>
      </p:sp>
      <p:sp>
        <p:nvSpPr>
          <p:cNvPr id="13" name="正方形/長方形 12"/>
          <p:cNvSpPr/>
          <p:nvPr/>
        </p:nvSpPr>
        <p:spPr>
          <a:xfrm>
            <a:off x="3059832" y="1268760"/>
            <a:ext cx="2610435" cy="369332"/>
          </a:xfrm>
          <a:prstGeom prst="rect">
            <a:avLst/>
          </a:prstGeom>
        </p:spPr>
        <p:txBody>
          <a:bodyPr wrap="none">
            <a:spAutoFit/>
          </a:bodyPr>
          <a:lstStyle/>
          <a:p>
            <a:pPr lvl="1"/>
            <a:r>
              <a:rPr lang="en-US" altLang="ja-JP" dirty="0">
                <a:latin typeface="Times New Roman" pitchFamily="18" charset="0"/>
                <a:cs typeface="Times New Roman" pitchFamily="18" charset="0"/>
              </a:rPr>
              <a:t>※</a:t>
            </a:r>
            <a:r>
              <a:rPr lang="ja-JP" altLang="en-US" dirty="0">
                <a:latin typeface="Times New Roman" pitchFamily="18" charset="0"/>
                <a:cs typeface="Times New Roman" pitchFamily="18" charset="0"/>
              </a:rPr>
              <a:t>教科書</a:t>
            </a:r>
            <a:r>
              <a:rPr lang="en-US" altLang="ja-JP" dirty="0">
                <a:latin typeface="Times New Roman" pitchFamily="18" charset="0"/>
                <a:cs typeface="Times New Roman" pitchFamily="18" charset="0"/>
              </a:rPr>
              <a:t>p111.</a:t>
            </a:r>
            <a:r>
              <a:rPr lang="ja-JP" altLang="en-US" dirty="0">
                <a:latin typeface="Times New Roman" pitchFamily="18" charset="0"/>
                <a:cs typeface="Times New Roman" pitchFamily="18" charset="0"/>
              </a:rPr>
              <a:t>図</a:t>
            </a:r>
            <a:r>
              <a:rPr lang="en-US" altLang="ja-JP" dirty="0">
                <a:latin typeface="Times New Roman" pitchFamily="18" charset="0"/>
                <a:cs typeface="Times New Roman" pitchFamily="18" charset="0"/>
              </a:rPr>
              <a:t>5-4</a:t>
            </a:r>
            <a:r>
              <a:rPr lang="ja-JP" altLang="en-US" dirty="0">
                <a:latin typeface="Times New Roman" pitchFamily="18" charset="0"/>
                <a:cs typeface="Times New Roman" pitchFamily="18" charset="0"/>
              </a:rPr>
              <a:t>参照</a:t>
            </a:r>
          </a:p>
        </p:txBody>
      </p:sp>
      <p:sp>
        <p:nvSpPr>
          <p:cNvPr id="14" name="正方形/長方形 13"/>
          <p:cNvSpPr/>
          <p:nvPr/>
        </p:nvSpPr>
        <p:spPr>
          <a:xfrm>
            <a:off x="323528" y="116632"/>
            <a:ext cx="2232248" cy="461665"/>
          </a:xfrm>
          <a:prstGeom prst="rect">
            <a:avLst/>
          </a:prstGeom>
          <a:solidFill>
            <a:schemeClr val="accent1"/>
          </a:solidFill>
        </p:spPr>
        <p:txBody>
          <a:bodyPr wrap="square">
            <a:spAutoFit/>
          </a:bodyPr>
          <a:lstStyle/>
          <a:p>
            <a:pPr lvl="0"/>
            <a:r>
              <a:rPr lang="ja-JP" altLang="en-US" sz="2400">
                <a:solidFill>
                  <a:srgbClr val="000000"/>
                </a:solidFill>
                <a:latin typeface="Hiragino Maru Gothic ProN W4" panose="020F0400000000000000" pitchFamily="34" charset="-128"/>
                <a:ea typeface="Hiragino Maru Gothic ProN W4" panose="020F0400000000000000" pitchFamily="34" charset="-128"/>
              </a:rPr>
              <a:t>① 物理的</a:t>
            </a:r>
            <a:r>
              <a:rPr lang="ja-JP" altLang="en-US" sz="2400" dirty="0">
                <a:solidFill>
                  <a:srgbClr val="000000"/>
                </a:solidFill>
                <a:latin typeface="Hiragino Maru Gothic ProN W4" panose="020F0400000000000000" pitchFamily="34" charset="-128"/>
                <a:ea typeface="Hiragino Maru Gothic ProN W4" panose="020F0400000000000000" pitchFamily="34" charset="-128"/>
              </a:rPr>
              <a:t>消化</a:t>
            </a:r>
            <a:endParaRPr lang="en-US" altLang="ja-JP" sz="2400" dirty="0">
              <a:solidFill>
                <a:srgbClr val="000000"/>
              </a:solidFill>
              <a:latin typeface="Hiragino Maru Gothic ProN W4" panose="020F0400000000000000" pitchFamily="34" charset="-128"/>
              <a:ea typeface="Hiragino Maru Gothic ProN W4" panose="020F0400000000000000" pitchFamily="34" charset="-128"/>
            </a:endParaRPr>
          </a:p>
        </p:txBody>
      </p:sp>
      <p:sp>
        <p:nvSpPr>
          <p:cNvPr id="15" name="スライド番号プレースホルダ 14"/>
          <p:cNvSpPr>
            <a:spLocks noGrp="1"/>
          </p:cNvSpPr>
          <p:nvPr>
            <p:ph type="sldNum" sz="quarter" idx="12"/>
          </p:nvPr>
        </p:nvSpPr>
        <p:spPr/>
        <p:txBody>
          <a:bodyPr/>
          <a:lstStyle/>
          <a:p>
            <a:pPr>
              <a:defRPr/>
            </a:pPr>
            <a:fld id="{09A85EB9-F188-4F6C-B85B-8F7498A430D5}" type="slidenum">
              <a:rPr lang="en-US" altLang="ja-JP" smtClean="0"/>
              <a:pPr>
                <a:defRPr/>
              </a:pPr>
              <a:t>11</a:t>
            </a:fld>
            <a:endParaRPr lang="en-US" altLang="ja-JP"/>
          </a:p>
        </p:txBody>
      </p:sp>
      <p:sp>
        <p:nvSpPr>
          <p:cNvPr id="3" name="角丸四角形吹き出し 2"/>
          <p:cNvSpPr/>
          <p:nvPr/>
        </p:nvSpPr>
        <p:spPr>
          <a:xfrm>
            <a:off x="290826" y="4725144"/>
            <a:ext cx="3993141" cy="458252"/>
          </a:xfrm>
          <a:prstGeom prst="wedgeRoundRectCallout">
            <a:avLst>
              <a:gd name="adj1" fmla="val -32956"/>
              <a:gd name="adj2" fmla="val 129014"/>
              <a:gd name="adj3" fmla="val 16667"/>
            </a:avLst>
          </a:prstGeom>
          <a:solidFill>
            <a:srgbClr val="FCA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2060"/>
                </a:solidFill>
                <a:latin typeface="Hiragino Maru Gothic ProN W4" panose="020F0400000000000000" pitchFamily="34" charset="-128"/>
                <a:ea typeface="Hiragino Maru Gothic ProN W4" panose="020F0400000000000000" pitchFamily="34" charset="-128"/>
              </a:rPr>
              <a:t>偏食は腸内細菌のバランスを崩す！</a:t>
            </a:r>
            <a:endParaRPr kumimoji="1" lang="ja-JP" altLang="en-US" dirty="0">
              <a:solidFill>
                <a:srgbClr val="002060"/>
              </a:solidFill>
              <a:latin typeface="Hiragino Maru Gothic ProN W4" panose="020F0400000000000000" pitchFamily="34" charset="-128"/>
              <a:ea typeface="Hiragino Maru Gothic ProN W4" panose="020F0400000000000000" pitchFamily="34" charset="-128"/>
            </a:endParaRPr>
          </a:p>
        </p:txBody>
      </p:sp>
      <p:sp>
        <p:nvSpPr>
          <p:cNvPr id="16" name="スマイル 15">
            <a:extLst>
              <a:ext uri="{FF2B5EF4-FFF2-40B4-BE49-F238E27FC236}">
                <a16:creationId xmlns:a16="http://schemas.microsoft.com/office/drawing/2014/main" id="{C63965E6-A6C3-0D47-9417-24A0909A7F95}"/>
              </a:ext>
            </a:extLst>
          </p:cNvPr>
          <p:cNvSpPr/>
          <p:nvPr/>
        </p:nvSpPr>
        <p:spPr>
          <a:xfrm>
            <a:off x="8106043" y="178866"/>
            <a:ext cx="720080" cy="576064"/>
          </a:xfrm>
          <a:prstGeom prst="smileyFac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fpuadmin\My Documents\My Pictures\胃.gif"/>
          <p:cNvPicPr>
            <a:picLocks noChangeAspect="1" noChangeArrowheads="1"/>
          </p:cNvPicPr>
          <p:nvPr/>
        </p:nvPicPr>
        <p:blipFill>
          <a:blip r:embed="rId2" cstate="print"/>
          <a:srcRect/>
          <a:stretch>
            <a:fillRect/>
          </a:stretch>
        </p:blipFill>
        <p:spPr bwMode="auto">
          <a:xfrm>
            <a:off x="0" y="1412775"/>
            <a:ext cx="6228184" cy="5002801"/>
          </a:xfrm>
          <a:prstGeom prst="rect">
            <a:avLst/>
          </a:prstGeom>
          <a:noFill/>
        </p:spPr>
      </p:pic>
      <p:sp>
        <p:nvSpPr>
          <p:cNvPr id="4" name="テキスト ボックス 3"/>
          <p:cNvSpPr txBox="1"/>
          <p:nvPr/>
        </p:nvSpPr>
        <p:spPr>
          <a:xfrm>
            <a:off x="395536" y="764704"/>
            <a:ext cx="5291608" cy="646331"/>
          </a:xfrm>
          <a:prstGeom prst="rect">
            <a:avLst/>
          </a:prstGeom>
          <a:noFill/>
        </p:spPr>
        <p:txBody>
          <a:bodyPr wrap="square" rtlCol="0">
            <a:spAutoFit/>
          </a:bodyPr>
          <a:lstStyle/>
          <a:p>
            <a:r>
              <a:rPr kumimoji="1" lang="ja-JP" altLang="en-US" dirty="0">
                <a:latin typeface="Hiragino Maru Gothic ProN W4" panose="020F0400000000000000" pitchFamily="34" charset="-128"/>
                <a:ea typeface="Hiragino Maru Gothic ProN W4" panose="020F0400000000000000" pitchFamily="34" charset="-128"/>
              </a:rPr>
              <a:t>食魂 ⇒</a:t>
            </a:r>
            <a:r>
              <a:rPr kumimoji="1" lang="ja-JP" altLang="en-US">
                <a:latin typeface="Hiragino Maru Gothic ProN W4" panose="020F0400000000000000" pitchFamily="34" charset="-128"/>
                <a:ea typeface="Hiragino Maru Gothic ProN W4" panose="020F0400000000000000" pitchFamily="34" charset="-128"/>
              </a:rPr>
              <a:t>　乳び状⇒</a:t>
            </a:r>
            <a:r>
              <a:rPr kumimoji="1" lang="ja-JP" altLang="en-US" dirty="0">
                <a:latin typeface="Hiragino Maru Gothic ProN W4" panose="020F0400000000000000" pitchFamily="34" charset="-128"/>
                <a:ea typeface="Hiragino Maru Gothic ProN W4" panose="020F0400000000000000" pitchFamily="34" charset="-128"/>
              </a:rPr>
              <a:t>　十二指腸へ</a:t>
            </a:r>
            <a:endParaRPr kumimoji="1" lang="en-US" altLang="ja-JP" dirty="0">
              <a:latin typeface="Hiragino Maru Gothic ProN W4" panose="020F0400000000000000" pitchFamily="34" charset="-128"/>
              <a:ea typeface="Hiragino Maru Gothic ProN W4" panose="020F0400000000000000" pitchFamily="34" charset="-128"/>
            </a:endParaRPr>
          </a:p>
          <a:p>
            <a:r>
              <a:rPr lang="en-US" altLang="ja-JP" dirty="0">
                <a:solidFill>
                  <a:srgbClr val="FF0000"/>
                </a:solidFill>
                <a:latin typeface="Hiragino Maru Gothic ProN W4" panose="020F0400000000000000" pitchFamily="34" charset="-128"/>
                <a:ea typeface="Hiragino Maru Gothic ProN W4" panose="020F0400000000000000" pitchFamily="34" charset="-128"/>
              </a:rPr>
              <a:t>※</a:t>
            </a:r>
            <a:r>
              <a:rPr lang="ja-JP" altLang="en-US">
                <a:solidFill>
                  <a:srgbClr val="FF0000"/>
                </a:solidFill>
                <a:latin typeface="Hiragino Maru Gothic ProN W4" panose="020F0400000000000000" pitchFamily="34" charset="-128"/>
                <a:ea typeface="Hiragino Maru Gothic ProN W4" panose="020F0400000000000000" pitchFamily="34" charset="-128"/>
              </a:rPr>
              <a:t>栄養素の吸収は</a:t>
            </a:r>
            <a:r>
              <a:rPr lang="ja-JP" altLang="en-US" dirty="0">
                <a:solidFill>
                  <a:srgbClr val="FF0000"/>
                </a:solidFill>
                <a:latin typeface="Hiragino Maru Gothic ProN W4" panose="020F0400000000000000" pitchFamily="34" charset="-128"/>
                <a:ea typeface="Hiragino Maru Gothic ProN W4" panose="020F0400000000000000" pitchFamily="34" charset="-128"/>
              </a:rPr>
              <a:t>ほとんど行われない</a:t>
            </a:r>
            <a:endParaRPr kumimoji="1" lang="ja-JP" altLang="en-US" dirty="0">
              <a:solidFill>
                <a:srgbClr val="FF0000"/>
              </a:solidFill>
              <a:latin typeface="Hiragino Maru Gothic ProN W4" panose="020F0400000000000000" pitchFamily="34" charset="-128"/>
              <a:ea typeface="Hiragino Maru Gothic ProN W4" panose="020F0400000000000000" pitchFamily="34" charset="-128"/>
            </a:endParaRPr>
          </a:p>
        </p:txBody>
      </p:sp>
      <p:sp>
        <p:nvSpPr>
          <p:cNvPr id="5" name="タイトル 1"/>
          <p:cNvSpPr>
            <a:spLocks noGrp="1"/>
          </p:cNvSpPr>
          <p:nvPr>
            <p:ph type="title"/>
          </p:nvPr>
        </p:nvSpPr>
        <p:spPr>
          <a:xfrm>
            <a:off x="467544" y="116632"/>
            <a:ext cx="8229600" cy="562074"/>
          </a:xfrm>
        </p:spPr>
        <p:txBody>
          <a:bodyPr/>
          <a:lstStyle/>
          <a:p>
            <a:r>
              <a:rPr lang="ja-JP" altLang="en-US" sz="4000" dirty="0">
                <a:latin typeface="HGP創英角ﾎﾟｯﾌﾟ体" pitchFamily="50" charset="-128"/>
                <a:ea typeface="HGP創英角ﾎﾟｯﾌﾟ体" pitchFamily="50" charset="-128"/>
              </a:rPr>
              <a:t>胃での消化</a:t>
            </a:r>
            <a:endParaRPr kumimoji="1" lang="ja-JP" altLang="en-US" sz="4000" dirty="0">
              <a:latin typeface="HGP創英角ﾎﾟｯﾌﾟ体" pitchFamily="50" charset="-128"/>
              <a:ea typeface="HGP創英角ﾎﾟｯﾌﾟ体" pitchFamily="50" charset="-128"/>
            </a:endParaRPr>
          </a:p>
        </p:txBody>
      </p:sp>
      <p:sp>
        <p:nvSpPr>
          <p:cNvPr id="9" name="スライド番号プレースホルダ 8"/>
          <p:cNvSpPr>
            <a:spLocks noGrp="1"/>
          </p:cNvSpPr>
          <p:nvPr>
            <p:ph type="sldNum" sz="quarter" idx="12"/>
          </p:nvPr>
        </p:nvSpPr>
        <p:spPr/>
        <p:txBody>
          <a:bodyPr/>
          <a:lstStyle/>
          <a:p>
            <a:pPr>
              <a:defRPr/>
            </a:pPr>
            <a:fld id="{09A85EB9-F188-4F6C-B85B-8F7498A430D5}" type="slidenum">
              <a:rPr lang="en-US" altLang="ja-JP" smtClean="0"/>
              <a:pPr>
                <a:defRPr/>
              </a:pPr>
              <a:t>12</a:t>
            </a:fld>
            <a:endParaRPr lang="en-US" altLang="ja-JP"/>
          </a:p>
        </p:txBody>
      </p:sp>
      <p:sp>
        <p:nvSpPr>
          <p:cNvPr id="6" name="正方形/長方形 5"/>
          <p:cNvSpPr/>
          <p:nvPr/>
        </p:nvSpPr>
        <p:spPr>
          <a:xfrm>
            <a:off x="6082680" y="843142"/>
            <a:ext cx="3384376" cy="6142066"/>
          </a:xfrm>
          <a:prstGeom prst="rect">
            <a:avLst/>
          </a:prstGeom>
          <a:solidFill>
            <a:schemeClr val="bg1"/>
          </a:solidFill>
        </p:spPr>
        <p:txBody>
          <a:bodyPr wrap="square">
            <a:spAutoFit/>
          </a:bodyPr>
          <a:lstStyle/>
          <a:p>
            <a:pPr>
              <a:lnSpc>
                <a:spcPct val="150000"/>
              </a:lnSpc>
            </a:pPr>
            <a:r>
              <a:rPr lang="ja-JP" altLang="en-US" sz="2400" dirty="0">
                <a:latin typeface="Times New Roman" pitchFamily="18" charset="0"/>
                <a:ea typeface="HGP創英角ﾎﾟｯﾌﾟ体" pitchFamily="50" charset="-128"/>
                <a:cs typeface="Times New Roman" pitchFamily="18" charset="0"/>
              </a:rPr>
              <a:t>胃の容積</a:t>
            </a:r>
            <a:endParaRPr lang="en-US" altLang="ja-JP" sz="2400" dirty="0">
              <a:latin typeface="Times New Roman" pitchFamily="18" charset="0"/>
              <a:ea typeface="HGP創英角ﾎﾟｯﾌﾟ体" pitchFamily="50" charset="-128"/>
              <a:cs typeface="Times New Roman" pitchFamily="18" charset="0"/>
            </a:endParaRPr>
          </a:p>
          <a:p>
            <a:pPr>
              <a:lnSpc>
                <a:spcPct val="150000"/>
              </a:lnSpc>
            </a:pPr>
            <a:r>
              <a:rPr lang="ja-JP" altLang="en-US" sz="1600" dirty="0">
                <a:latin typeface="Times New Roman" pitchFamily="18" charset="0"/>
                <a:cs typeface="Times New Roman" pitchFamily="18" charset="0"/>
              </a:rPr>
              <a:t> 空腹</a:t>
            </a:r>
            <a:r>
              <a:rPr lang="ja-JP" altLang="en-US" sz="1600">
                <a:latin typeface="Times New Roman" pitchFamily="18" charset="0"/>
                <a:cs typeface="Times New Roman" pitchFamily="18" charset="0"/>
              </a:rPr>
              <a:t>時は</a:t>
            </a:r>
            <a:r>
              <a:rPr lang="ja-JP" altLang="en-US" sz="1600">
                <a:solidFill>
                  <a:srgbClr val="FF0000"/>
                </a:solidFill>
                <a:latin typeface="Times New Roman" pitchFamily="18" charset="0"/>
                <a:cs typeface="Times New Roman" pitchFamily="18" charset="0"/>
              </a:rPr>
              <a:t>約</a:t>
            </a:r>
            <a:r>
              <a:rPr lang="en-US" altLang="ja-JP" sz="1600" dirty="0">
                <a:solidFill>
                  <a:srgbClr val="FF0000"/>
                </a:solidFill>
                <a:latin typeface="Times New Roman" pitchFamily="18" charset="0"/>
                <a:cs typeface="Times New Roman" pitchFamily="18" charset="0"/>
              </a:rPr>
              <a:t>50〜100ml</a:t>
            </a:r>
          </a:p>
          <a:p>
            <a:pPr>
              <a:lnSpc>
                <a:spcPct val="150000"/>
              </a:lnSpc>
            </a:pPr>
            <a:r>
              <a:rPr lang="ja-JP" altLang="en-US" sz="1600" dirty="0">
                <a:latin typeface="Times New Roman" pitchFamily="18" charset="0"/>
                <a:cs typeface="Times New Roman" pitchFamily="18" charset="0"/>
              </a:rPr>
              <a:t> 食塊が入って</a:t>
            </a:r>
            <a:r>
              <a:rPr lang="ja-JP" altLang="en-US" sz="1600">
                <a:latin typeface="Times New Roman" pitchFamily="18" charset="0"/>
                <a:cs typeface="Times New Roman" pitchFamily="18" charset="0"/>
              </a:rPr>
              <a:t>くると</a:t>
            </a:r>
            <a:r>
              <a:rPr lang="ja-JP" altLang="en-US" sz="1600">
                <a:solidFill>
                  <a:srgbClr val="FF0000"/>
                </a:solidFill>
                <a:latin typeface="Times New Roman" pitchFamily="18" charset="0"/>
                <a:cs typeface="Times New Roman" pitchFamily="18" charset="0"/>
              </a:rPr>
              <a:t>約</a:t>
            </a:r>
            <a:r>
              <a:rPr lang="en-US" altLang="ja-JP" sz="1600" dirty="0">
                <a:solidFill>
                  <a:srgbClr val="FF0000"/>
                </a:solidFill>
                <a:latin typeface="Times New Roman" pitchFamily="18" charset="0"/>
                <a:cs typeface="Times New Roman" pitchFamily="18" charset="0"/>
              </a:rPr>
              <a:t>1.2〜1.4l</a:t>
            </a:r>
            <a:br>
              <a:rPr lang="ja-JP" altLang="en-US" sz="1600" dirty="0">
                <a:latin typeface="Times New Roman" pitchFamily="18" charset="0"/>
                <a:cs typeface="Times New Roman" pitchFamily="18" charset="0"/>
              </a:rPr>
            </a:br>
            <a:r>
              <a:rPr lang="ja-JP" altLang="en-US" sz="1600" dirty="0">
                <a:latin typeface="Times New Roman" pitchFamily="18" charset="0"/>
                <a:cs typeface="Times New Roman" pitchFamily="18" charset="0"/>
              </a:rPr>
              <a:t> ：幽門の括約筋は胃を閉鎖、</a:t>
            </a:r>
            <a:endParaRPr lang="en-US" altLang="ja-JP" sz="1600" dirty="0">
              <a:latin typeface="Times New Roman" pitchFamily="18" charset="0"/>
              <a:cs typeface="Times New Roman" pitchFamily="18" charset="0"/>
            </a:endParaRPr>
          </a:p>
          <a:p>
            <a:pPr>
              <a:lnSpc>
                <a:spcPct val="150000"/>
              </a:lnSpc>
            </a:pPr>
            <a:r>
              <a:rPr lang="ja-JP" altLang="en-US" sz="1600" dirty="0">
                <a:latin typeface="Times New Roman" pitchFamily="18" charset="0"/>
                <a:cs typeface="Times New Roman" pitchFamily="18" charset="0"/>
              </a:rPr>
              <a:t>　食塊の十二指腸への流出防止</a:t>
            </a:r>
            <a:br>
              <a:rPr lang="ja-JP" altLang="en-US" sz="1600" dirty="0">
                <a:latin typeface="Times New Roman" pitchFamily="18" charset="0"/>
                <a:cs typeface="Times New Roman" pitchFamily="18" charset="0"/>
              </a:rPr>
            </a:br>
            <a:r>
              <a:rPr lang="ja-JP" altLang="en-US" sz="1600" dirty="0">
                <a:latin typeface="Times New Roman" pitchFamily="18" charset="0"/>
                <a:cs typeface="Times New Roman" pitchFamily="18" charset="0"/>
              </a:rPr>
              <a:t> ：消化性潰瘍（胃・十二指腸潰瘍）</a:t>
            </a:r>
            <a:endParaRPr lang="en-US" altLang="ja-JP" sz="1600" dirty="0">
              <a:latin typeface="Times New Roman" pitchFamily="18" charset="0"/>
              <a:cs typeface="Times New Roman" pitchFamily="18" charset="0"/>
            </a:endParaRPr>
          </a:p>
          <a:p>
            <a:pPr>
              <a:lnSpc>
                <a:spcPct val="150000"/>
              </a:lnSpc>
            </a:pPr>
            <a:r>
              <a:rPr lang="ja-JP" altLang="en-US" sz="1600" dirty="0">
                <a:latin typeface="Times New Roman" pitchFamily="18" charset="0"/>
                <a:cs typeface="Times New Roman" pitchFamily="18" charset="0"/>
              </a:rPr>
              <a:t>　胃や十二指腸粘膜の防御因子　　</a:t>
            </a:r>
            <a:endParaRPr lang="en-US" altLang="ja-JP" sz="1600" dirty="0">
              <a:latin typeface="Times New Roman" pitchFamily="18" charset="0"/>
              <a:cs typeface="Times New Roman" pitchFamily="18" charset="0"/>
            </a:endParaRPr>
          </a:p>
          <a:p>
            <a:pPr>
              <a:lnSpc>
                <a:spcPct val="150000"/>
              </a:lnSpc>
            </a:pPr>
            <a:r>
              <a:rPr lang="ja-JP" altLang="en-US" sz="1600" dirty="0">
                <a:latin typeface="Times New Roman" pitchFamily="18" charset="0"/>
                <a:cs typeface="Times New Roman" pitchFamily="18" charset="0"/>
              </a:rPr>
              <a:t>　減弱</a:t>
            </a:r>
            <a:endParaRPr lang="en-US" altLang="ja-JP" sz="1600" dirty="0">
              <a:latin typeface="Times New Roman" pitchFamily="18" charset="0"/>
              <a:cs typeface="Times New Roman" pitchFamily="18" charset="0"/>
            </a:endParaRPr>
          </a:p>
          <a:p>
            <a:pPr>
              <a:lnSpc>
                <a:spcPct val="150000"/>
              </a:lnSpc>
            </a:pPr>
            <a:r>
              <a:rPr lang="ja-JP" altLang="en-US" sz="1600" dirty="0">
                <a:latin typeface="Times New Roman" pitchFamily="18" charset="0"/>
                <a:cs typeface="Times New Roman" pitchFamily="18" charset="0"/>
              </a:rPr>
              <a:t>　　</a:t>
            </a:r>
            <a:endParaRPr lang="en-US" altLang="ja-JP" sz="1600" dirty="0">
              <a:latin typeface="Times New Roman" pitchFamily="18" charset="0"/>
              <a:cs typeface="Times New Roman" pitchFamily="18" charset="0"/>
            </a:endParaRPr>
          </a:p>
          <a:p>
            <a:pPr>
              <a:lnSpc>
                <a:spcPct val="150000"/>
              </a:lnSpc>
            </a:pPr>
            <a:r>
              <a:rPr lang="ja-JP" altLang="en-US" sz="1600" dirty="0">
                <a:latin typeface="Times New Roman" pitchFamily="18" charset="0"/>
                <a:cs typeface="Times New Roman" pitchFamily="18" charset="0"/>
              </a:rPr>
              <a:t>　胃液中の塩酸とペプシン の</a:t>
            </a:r>
            <a:endParaRPr lang="en-US" altLang="ja-JP" sz="1600" dirty="0">
              <a:latin typeface="Times New Roman" pitchFamily="18" charset="0"/>
              <a:cs typeface="Times New Roman" pitchFamily="18" charset="0"/>
            </a:endParaRPr>
          </a:p>
          <a:p>
            <a:pPr>
              <a:lnSpc>
                <a:spcPct val="150000"/>
              </a:lnSpc>
            </a:pPr>
            <a:r>
              <a:rPr lang="ja-JP" altLang="en-US" sz="1600" dirty="0">
                <a:latin typeface="Times New Roman" pitchFamily="18" charset="0"/>
                <a:cs typeface="Times New Roman" pitchFamily="18" charset="0"/>
              </a:rPr>
              <a:t>　消化作用</a:t>
            </a:r>
            <a:endParaRPr lang="en-US" altLang="ja-JP" sz="1600" dirty="0">
              <a:latin typeface="Times New Roman" pitchFamily="18" charset="0"/>
              <a:cs typeface="Times New Roman" pitchFamily="18" charset="0"/>
            </a:endParaRPr>
          </a:p>
          <a:p>
            <a:pPr>
              <a:lnSpc>
                <a:spcPct val="150000"/>
              </a:lnSpc>
            </a:pPr>
            <a:r>
              <a:rPr lang="ja-JP" altLang="en-US" sz="1600" dirty="0">
                <a:latin typeface="Times New Roman" pitchFamily="18" charset="0"/>
                <a:cs typeface="Times New Roman" pitchFamily="18" charset="0"/>
              </a:rPr>
              <a:t>　　</a:t>
            </a:r>
            <a:endParaRPr lang="en-US" altLang="ja-JP" sz="1600" dirty="0">
              <a:latin typeface="Times New Roman" pitchFamily="18" charset="0"/>
              <a:cs typeface="Times New Roman" pitchFamily="18" charset="0"/>
            </a:endParaRPr>
          </a:p>
          <a:p>
            <a:pPr>
              <a:lnSpc>
                <a:spcPct val="150000"/>
              </a:lnSpc>
            </a:pPr>
            <a:r>
              <a:rPr lang="ja-JP" altLang="en-US" sz="1600" dirty="0">
                <a:latin typeface="Times New Roman" pitchFamily="18" charset="0"/>
                <a:cs typeface="Times New Roman" pitchFamily="18" charset="0"/>
              </a:rPr>
              <a:t>壁に組織欠損が生じる </a:t>
            </a:r>
            <a:br>
              <a:rPr lang="ja-JP" altLang="en-US" sz="1600" dirty="0">
                <a:latin typeface="Times New Roman" pitchFamily="18" charset="0"/>
                <a:cs typeface="Times New Roman" pitchFamily="18" charset="0"/>
              </a:rPr>
            </a:br>
            <a:r>
              <a:rPr lang="en-US" altLang="ja-JP" sz="1600" dirty="0">
                <a:latin typeface="Times New Roman" pitchFamily="18" charset="0"/>
                <a:cs typeface="Times New Roman" pitchFamily="18" charset="0"/>
              </a:rPr>
              <a:t>※</a:t>
            </a:r>
            <a:r>
              <a:rPr lang="ja-JP" altLang="en-US" sz="1600" dirty="0">
                <a:latin typeface="Times New Roman" pitchFamily="18" charset="0"/>
                <a:cs typeface="Times New Roman" pitchFamily="18" charset="0"/>
              </a:rPr>
              <a:t>潰瘍の成因としては、ピロリ等　　</a:t>
            </a:r>
            <a:endParaRPr lang="en-US" altLang="ja-JP" sz="1600" dirty="0">
              <a:latin typeface="Times New Roman" pitchFamily="18" charset="0"/>
              <a:cs typeface="Times New Roman" pitchFamily="18" charset="0"/>
            </a:endParaRPr>
          </a:p>
          <a:p>
            <a:pPr>
              <a:lnSpc>
                <a:spcPct val="150000"/>
              </a:lnSpc>
            </a:pPr>
            <a:r>
              <a:rPr lang="ja-JP" altLang="en-US" sz="1600" dirty="0">
                <a:latin typeface="Times New Roman" pitchFamily="18" charset="0"/>
                <a:cs typeface="Times New Roman" pitchFamily="18" charset="0"/>
              </a:rPr>
              <a:t>　　（細菌感染）、</a:t>
            </a:r>
            <a:r>
              <a:rPr lang="ja-JP" altLang="en-US" sz="1600" dirty="0">
                <a:solidFill>
                  <a:srgbClr val="FF0000"/>
                </a:solidFill>
                <a:latin typeface="Times New Roman" pitchFamily="18" charset="0"/>
                <a:cs typeface="Times New Roman" pitchFamily="18" charset="0"/>
              </a:rPr>
              <a:t>ストレス</a:t>
            </a:r>
            <a:r>
              <a:rPr lang="ja-JP" altLang="en-US" sz="1600" dirty="0">
                <a:latin typeface="Times New Roman" pitchFamily="18" charset="0"/>
                <a:cs typeface="Times New Roman" pitchFamily="18" charset="0"/>
              </a:rPr>
              <a:t>など</a:t>
            </a:r>
            <a:br>
              <a:rPr lang="ja-JP" altLang="en-US" sz="1600" dirty="0">
                <a:latin typeface="Times New Roman" pitchFamily="18" charset="0"/>
                <a:cs typeface="Times New Roman" pitchFamily="18" charset="0"/>
              </a:rPr>
            </a:br>
            <a:endParaRPr lang="ja-JP" altLang="en-US" sz="1600" dirty="0">
              <a:latin typeface="Times New Roman" pitchFamily="18" charset="0"/>
              <a:cs typeface="Times New Roman" pitchFamily="18" charset="0"/>
            </a:endParaRPr>
          </a:p>
        </p:txBody>
      </p:sp>
      <p:sp>
        <p:nvSpPr>
          <p:cNvPr id="7" name="下矢印 6"/>
          <p:cNvSpPr/>
          <p:nvPr/>
        </p:nvSpPr>
        <p:spPr>
          <a:xfrm>
            <a:off x="6228184" y="4005064"/>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6228184" y="5085184"/>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livedoor.blogimg.jp/suchan4wd6/imgs/a/2/a21d27a7.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63" y="332656"/>
            <a:ext cx="9121253" cy="468959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Box 8">
            <a:extLst>
              <a:ext uri="{FF2B5EF4-FFF2-40B4-BE49-F238E27FC236}">
                <a16:creationId xmlns:a16="http://schemas.microsoft.com/office/drawing/2014/main" id="{DCBED981-A901-414A-B83B-B47B05D1F01A}"/>
              </a:ext>
            </a:extLst>
          </p:cNvPr>
          <p:cNvSpPr txBox="1">
            <a:spLocks noChangeArrowheads="1"/>
          </p:cNvSpPr>
          <p:nvPr/>
        </p:nvSpPr>
        <p:spPr bwMode="auto">
          <a:xfrm>
            <a:off x="1403648" y="3037418"/>
            <a:ext cx="8660820" cy="576248"/>
          </a:xfrm>
          <a:prstGeom prst="rect">
            <a:avLst/>
          </a:prstGeom>
          <a:noFill/>
          <a:ln w="9525">
            <a:noFill/>
            <a:miter lim="800000"/>
            <a:headEnd/>
            <a:tailEnd/>
          </a:ln>
        </p:spPr>
        <p:txBody>
          <a:bodyPr wrap="square">
            <a:spAutoFit/>
          </a:bodyPr>
          <a:lstStyle/>
          <a:p>
            <a:pPr>
              <a:lnSpc>
                <a:spcPct val="150000"/>
              </a:lnSpc>
            </a:pPr>
            <a:r>
              <a:rPr lang="ja-JP" altLang="en-US" sz="2400">
                <a:latin typeface="Times New Roman" pitchFamily="18" charset="0"/>
                <a:cs typeface="Times New Roman" pitchFamily="18" charset="0"/>
              </a:rPr>
              <a:t>　</a:t>
            </a:r>
            <a:r>
              <a:rPr lang="ja-JP" altLang="en-US" sz="2400">
                <a:solidFill>
                  <a:srgbClr val="FF0000"/>
                </a:solidFill>
                <a:latin typeface="Times New Roman" pitchFamily="18" charset="0"/>
                <a:cs typeface="Times New Roman" pitchFamily="18" charset="0"/>
              </a:rPr>
              <a:t>殺菌</a:t>
            </a:r>
            <a:r>
              <a:rPr lang="ja-JP" altLang="en-US" sz="2400" dirty="0">
                <a:solidFill>
                  <a:srgbClr val="FF0000"/>
                </a:solidFill>
                <a:latin typeface="Times New Roman" pitchFamily="18" charset="0"/>
                <a:cs typeface="Times New Roman" pitchFamily="18" charset="0"/>
              </a:rPr>
              <a:t>作用</a:t>
            </a:r>
          </a:p>
        </p:txBody>
      </p:sp>
      <p:sp>
        <p:nvSpPr>
          <p:cNvPr id="7" name="正方形/長方形 6">
            <a:extLst>
              <a:ext uri="{FF2B5EF4-FFF2-40B4-BE49-F238E27FC236}">
                <a16:creationId xmlns:a16="http://schemas.microsoft.com/office/drawing/2014/main" id="{72EB03E3-898F-394F-B2DC-3610CA0CA427}"/>
              </a:ext>
            </a:extLst>
          </p:cNvPr>
          <p:cNvSpPr/>
          <p:nvPr/>
        </p:nvSpPr>
        <p:spPr>
          <a:xfrm>
            <a:off x="439866" y="4907824"/>
            <a:ext cx="8264268" cy="1130246"/>
          </a:xfrm>
          <a:prstGeom prst="rect">
            <a:avLst/>
          </a:prstGeom>
        </p:spPr>
        <p:txBody>
          <a:bodyPr wrap="square">
            <a:spAutoFit/>
          </a:bodyPr>
          <a:lstStyle/>
          <a:p>
            <a:pPr>
              <a:lnSpc>
                <a:spcPct val="150000"/>
              </a:lnSpc>
              <a:spcBef>
                <a:spcPct val="50000"/>
              </a:spcBef>
            </a:pPr>
            <a:r>
              <a:rPr lang="ja-JP" altLang="en-US" sz="2400">
                <a:solidFill>
                  <a:srgbClr val="FF0000"/>
                </a:solidFill>
              </a:rPr>
              <a:t>ペプシノーゲン（不活性型）：</a:t>
            </a:r>
            <a:endParaRPr lang="en-US" altLang="ja-JP" sz="2400" dirty="0">
              <a:solidFill>
                <a:srgbClr val="FF0000"/>
              </a:solidFill>
            </a:endParaRPr>
          </a:p>
          <a:p>
            <a:pPr>
              <a:lnSpc>
                <a:spcPct val="150000"/>
              </a:lnSpc>
            </a:pPr>
            <a:r>
              <a:rPr lang="ja-JP" altLang="en-US" sz="2400">
                <a:solidFill>
                  <a:srgbClr val="FF0000"/>
                </a:solidFill>
              </a:rPr>
              <a:t>胃液中でペプシン（活性型となりタンパク質を分解）</a:t>
            </a:r>
            <a:endParaRPr lang="ja-JP" altLang="en-US" sz="2400" dirty="0">
              <a:solidFill>
                <a:srgbClr val="FF0000"/>
              </a:solidFill>
            </a:endParaRPr>
          </a:p>
        </p:txBody>
      </p:sp>
    </p:spTree>
    <p:extLst>
      <p:ext uri="{BB962C8B-B14F-4D97-AF65-F5344CB8AC3E}">
        <p14:creationId xmlns:p14="http://schemas.microsoft.com/office/powerpoint/2010/main" val="247052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53961" y="-35478"/>
            <a:ext cx="8268557" cy="7029400"/>
          </a:xfrm>
          <a:prstGeom prst="rect">
            <a:avLst/>
          </a:prstGeom>
          <a:noFill/>
          <a:ln w="9525">
            <a:noFill/>
            <a:miter lim="800000"/>
            <a:headEnd/>
            <a:tailEnd/>
          </a:ln>
        </p:spPr>
      </p:pic>
      <p:sp>
        <p:nvSpPr>
          <p:cNvPr id="3" name="テキスト ボックス 2"/>
          <p:cNvSpPr txBox="1"/>
          <p:nvPr/>
        </p:nvSpPr>
        <p:spPr>
          <a:xfrm>
            <a:off x="323527" y="692696"/>
            <a:ext cx="3192354" cy="461665"/>
          </a:xfrm>
          <a:prstGeom prst="rect">
            <a:avLst/>
          </a:prstGeom>
          <a:noFill/>
        </p:spPr>
        <p:txBody>
          <a:bodyPr wrap="square" rtlCol="0">
            <a:spAutoFit/>
          </a:bodyPr>
          <a:lstStyle/>
          <a:p>
            <a:r>
              <a:rPr kumimoji="1" lang="ja-JP" altLang="en-US" sz="2400" b="1" dirty="0">
                <a:solidFill>
                  <a:srgbClr val="FF0000"/>
                </a:solidFill>
                <a:latin typeface="Times New Roman" pitchFamily="18" charset="0"/>
                <a:cs typeface="Times New Roman" pitchFamily="18" charset="0"/>
              </a:rPr>
              <a:t>胃液：</a:t>
            </a:r>
            <a:r>
              <a:rPr lang="en-US" altLang="ja-JP" sz="2400" b="1" dirty="0">
                <a:solidFill>
                  <a:srgbClr val="FF0000"/>
                </a:solidFill>
                <a:latin typeface="Times New Roman" pitchFamily="18" charset="0"/>
                <a:cs typeface="Times New Roman" pitchFamily="18" charset="0"/>
              </a:rPr>
              <a:t>pH</a:t>
            </a:r>
            <a:r>
              <a:rPr kumimoji="1" lang="en-US" altLang="ja-JP" sz="2400" b="1" dirty="0">
                <a:solidFill>
                  <a:srgbClr val="FF0000"/>
                </a:solidFill>
                <a:latin typeface="Times New Roman" pitchFamily="18" charset="0"/>
                <a:cs typeface="Times New Roman" pitchFamily="18" charset="0"/>
              </a:rPr>
              <a:t> 1.5</a:t>
            </a:r>
            <a:r>
              <a:rPr kumimoji="1" lang="ja-JP" altLang="en-US" sz="2400" b="1" dirty="0">
                <a:solidFill>
                  <a:srgbClr val="FF0000"/>
                </a:solidFill>
                <a:latin typeface="Times New Roman" pitchFamily="18" charset="0"/>
                <a:cs typeface="Times New Roman" pitchFamily="18" charset="0"/>
              </a:rPr>
              <a:t>～</a:t>
            </a:r>
            <a:r>
              <a:rPr kumimoji="1" lang="en-US" altLang="ja-JP" sz="2400" b="1" dirty="0">
                <a:solidFill>
                  <a:srgbClr val="FF0000"/>
                </a:solidFill>
                <a:latin typeface="Times New Roman" pitchFamily="18" charset="0"/>
                <a:cs typeface="Times New Roman" pitchFamily="18" charset="0"/>
              </a:rPr>
              <a:t>2.5</a:t>
            </a:r>
            <a:endParaRPr kumimoji="1" lang="ja-JP" altLang="en-US" sz="2400" b="1" dirty="0">
              <a:solidFill>
                <a:srgbClr val="FF0000"/>
              </a:solidFill>
              <a:latin typeface="Times New Roman" pitchFamily="18" charset="0"/>
              <a:cs typeface="Times New Roman" pitchFamily="18" charset="0"/>
            </a:endParaRPr>
          </a:p>
        </p:txBody>
      </p:sp>
      <p:sp>
        <p:nvSpPr>
          <p:cNvPr id="5" name="正方形/長方形 4"/>
          <p:cNvSpPr/>
          <p:nvPr/>
        </p:nvSpPr>
        <p:spPr>
          <a:xfrm>
            <a:off x="179511" y="4365104"/>
            <a:ext cx="3276912" cy="461665"/>
          </a:xfrm>
          <a:prstGeom prst="rect">
            <a:avLst/>
          </a:prstGeom>
        </p:spPr>
        <p:txBody>
          <a:bodyPr wrap="square">
            <a:spAutoFit/>
          </a:bodyPr>
          <a:lstStyle/>
          <a:p>
            <a:r>
              <a:rPr lang="ja-JP" altLang="en-US" sz="2400" b="1" dirty="0">
                <a:solidFill>
                  <a:srgbClr val="FF0000"/>
                </a:solidFill>
                <a:latin typeface="Times New Roman" pitchFamily="18" charset="0"/>
                <a:cs typeface="Times New Roman" pitchFamily="18" charset="0"/>
              </a:rPr>
              <a:t>塩酸（</a:t>
            </a:r>
            <a:r>
              <a:rPr lang="en-US" altLang="ja-JP" sz="2400" b="1" dirty="0">
                <a:solidFill>
                  <a:srgbClr val="FF0000"/>
                </a:solidFill>
                <a:latin typeface="Times New Roman" pitchFamily="18" charset="0"/>
                <a:cs typeface="Times New Roman" pitchFamily="18" charset="0"/>
              </a:rPr>
              <a:t>HCL</a:t>
            </a:r>
            <a:r>
              <a:rPr lang="ja-JP" altLang="en-US" sz="2400" b="1" dirty="0">
                <a:solidFill>
                  <a:srgbClr val="FF0000"/>
                </a:solidFill>
                <a:latin typeface="Times New Roman" pitchFamily="18" charset="0"/>
                <a:cs typeface="Times New Roman" pitchFamily="18" charset="0"/>
              </a:rPr>
              <a:t>）：</a:t>
            </a:r>
            <a:r>
              <a:rPr lang="en-US" altLang="ja-JP" sz="2400" b="1" dirty="0">
                <a:solidFill>
                  <a:srgbClr val="FF0000"/>
                </a:solidFill>
                <a:latin typeface="Times New Roman" pitchFamily="18" charset="0"/>
                <a:cs typeface="Times New Roman" pitchFamily="18" charset="0"/>
              </a:rPr>
              <a:t>pH 1.0</a:t>
            </a:r>
            <a:endParaRPr lang="ja-JP" altLang="en-US" sz="2400" b="1" dirty="0">
              <a:solidFill>
                <a:srgbClr val="FF0000"/>
              </a:solidFill>
              <a:latin typeface="Times New Roman" pitchFamily="18" charset="0"/>
              <a:cs typeface="Times New Roman" pitchFamily="18" charset="0"/>
            </a:endParaRPr>
          </a:p>
        </p:txBody>
      </p:sp>
      <p:sp>
        <p:nvSpPr>
          <p:cNvPr id="6" name="テキスト ボックス 5"/>
          <p:cNvSpPr txBox="1"/>
          <p:nvPr/>
        </p:nvSpPr>
        <p:spPr>
          <a:xfrm>
            <a:off x="467544" y="2348880"/>
            <a:ext cx="2016224" cy="1651542"/>
          </a:xfrm>
          <a:prstGeom prst="rect">
            <a:avLst/>
          </a:prstGeom>
          <a:noFill/>
        </p:spPr>
        <p:txBody>
          <a:bodyPr wrap="square" rtlCol="0">
            <a:spAutoFit/>
          </a:bodyPr>
          <a:lstStyle/>
          <a:p>
            <a:pPr>
              <a:lnSpc>
                <a:spcPts val="3100"/>
              </a:lnSpc>
            </a:pPr>
            <a:r>
              <a:rPr lang="ja-JP" altLang="en-US" sz="2400" b="1" dirty="0">
                <a:solidFill>
                  <a:srgbClr val="FF0000"/>
                </a:solidFill>
                <a:latin typeface="Times New Roman" pitchFamily="18" charset="0"/>
                <a:cs typeface="Times New Roman" pitchFamily="18" charset="0"/>
              </a:rPr>
              <a:t>他の分泌液や食物などと</a:t>
            </a:r>
            <a:endParaRPr lang="en-US" altLang="ja-JP" sz="2400" b="1" dirty="0">
              <a:solidFill>
                <a:srgbClr val="FF0000"/>
              </a:solidFill>
              <a:latin typeface="Times New Roman" pitchFamily="18" charset="0"/>
              <a:cs typeface="Times New Roman" pitchFamily="18" charset="0"/>
            </a:endParaRPr>
          </a:p>
          <a:p>
            <a:pPr>
              <a:lnSpc>
                <a:spcPts val="3100"/>
              </a:lnSpc>
            </a:pPr>
            <a:r>
              <a:rPr lang="ja-JP" altLang="en-US" sz="2400" b="1" dirty="0">
                <a:solidFill>
                  <a:srgbClr val="FF0000"/>
                </a:solidFill>
                <a:latin typeface="Times New Roman" pitchFamily="18" charset="0"/>
                <a:cs typeface="Times New Roman" pitchFamily="18" charset="0"/>
              </a:rPr>
              <a:t>混合</a:t>
            </a:r>
            <a:endParaRPr lang="en-US" altLang="ja-JP" sz="2400" b="1" dirty="0">
              <a:solidFill>
                <a:srgbClr val="FF0000"/>
              </a:solidFill>
              <a:latin typeface="Times New Roman" pitchFamily="18" charset="0"/>
              <a:cs typeface="Times New Roman" pitchFamily="18" charset="0"/>
            </a:endParaRPr>
          </a:p>
          <a:p>
            <a:pPr>
              <a:lnSpc>
                <a:spcPts val="3100"/>
              </a:lnSpc>
            </a:pPr>
            <a:r>
              <a:rPr lang="ja-JP" altLang="en-US" sz="2400" b="1" dirty="0">
                <a:solidFill>
                  <a:srgbClr val="FF0000"/>
                </a:solidFill>
                <a:latin typeface="Times New Roman" pitchFamily="18" charset="0"/>
                <a:cs typeface="Times New Roman" pitchFamily="18" charset="0"/>
              </a:rPr>
              <a:t>：</a:t>
            </a:r>
            <a:r>
              <a:rPr lang="en-US" altLang="ja-JP" sz="2400" b="1" dirty="0">
                <a:solidFill>
                  <a:srgbClr val="FF0000"/>
                </a:solidFill>
                <a:latin typeface="Times New Roman" pitchFamily="18" charset="0"/>
                <a:cs typeface="Times New Roman" pitchFamily="18" charset="0"/>
              </a:rPr>
              <a:t>pH2.5</a:t>
            </a:r>
            <a:r>
              <a:rPr lang="ja-JP" altLang="en-US" sz="2400" b="1" dirty="0">
                <a:solidFill>
                  <a:srgbClr val="FF0000"/>
                </a:solidFill>
                <a:latin typeface="Times New Roman" pitchFamily="18" charset="0"/>
                <a:cs typeface="Times New Roman" pitchFamily="18" charset="0"/>
              </a:rPr>
              <a:t>～</a:t>
            </a:r>
            <a:r>
              <a:rPr lang="en-US" altLang="ja-JP" sz="2400" b="1" dirty="0">
                <a:solidFill>
                  <a:srgbClr val="FF0000"/>
                </a:solidFill>
                <a:latin typeface="Times New Roman" pitchFamily="18" charset="0"/>
                <a:cs typeface="Times New Roman" pitchFamily="18" charset="0"/>
              </a:rPr>
              <a:t>4.0</a:t>
            </a:r>
            <a:endParaRPr kumimoji="1" lang="ja-JP" altLang="en-US" sz="2400" b="1" dirty="0">
              <a:solidFill>
                <a:srgbClr val="FF0000"/>
              </a:solidFill>
              <a:latin typeface="Times New Roman" pitchFamily="18" charset="0"/>
              <a:cs typeface="Times New Roman" pitchFamily="18" charset="0"/>
            </a:endParaRPr>
          </a:p>
        </p:txBody>
      </p:sp>
      <p:sp>
        <p:nvSpPr>
          <p:cNvPr id="7" name="正方形/長方形 6"/>
          <p:cNvSpPr/>
          <p:nvPr/>
        </p:nvSpPr>
        <p:spPr>
          <a:xfrm>
            <a:off x="251520" y="6237312"/>
            <a:ext cx="2619001" cy="369332"/>
          </a:xfrm>
          <a:prstGeom prst="rect">
            <a:avLst/>
          </a:prstGeom>
        </p:spPr>
        <p:txBody>
          <a:bodyPr wrap="none">
            <a:spAutoFit/>
          </a:bodyPr>
          <a:lstStyle/>
          <a:p>
            <a:pPr lvl="1"/>
            <a:r>
              <a:rPr lang="en-US" altLang="ja-JP" dirty="0">
                <a:latin typeface="Times New Roman" pitchFamily="18" charset="0"/>
                <a:cs typeface="Times New Roman" pitchFamily="18" charset="0"/>
              </a:rPr>
              <a:t>※</a:t>
            </a:r>
            <a:r>
              <a:rPr lang="ja-JP" altLang="en-US" dirty="0">
                <a:latin typeface="Times New Roman" pitchFamily="18" charset="0"/>
                <a:cs typeface="Times New Roman" pitchFamily="18" charset="0"/>
              </a:rPr>
              <a:t>教科書</a:t>
            </a:r>
            <a:r>
              <a:rPr lang="en-US" altLang="ja-JP" dirty="0">
                <a:latin typeface="Times New Roman" pitchFamily="18" charset="0"/>
                <a:cs typeface="Times New Roman" pitchFamily="18" charset="0"/>
              </a:rPr>
              <a:t>p113.</a:t>
            </a:r>
            <a:r>
              <a:rPr lang="ja-JP" altLang="en-US" dirty="0">
                <a:latin typeface="Times New Roman" pitchFamily="18" charset="0"/>
                <a:cs typeface="Times New Roman" pitchFamily="18" charset="0"/>
              </a:rPr>
              <a:t>図</a:t>
            </a:r>
            <a:r>
              <a:rPr lang="en-US" altLang="ja-JP" dirty="0">
                <a:latin typeface="Times New Roman" pitchFamily="18" charset="0"/>
                <a:cs typeface="Times New Roman" pitchFamily="18" charset="0"/>
              </a:rPr>
              <a:t>5-6</a:t>
            </a:r>
            <a:r>
              <a:rPr lang="ja-JP" altLang="en-US" dirty="0">
                <a:latin typeface="Times New Roman" pitchFamily="18" charset="0"/>
                <a:cs typeface="Times New Roman" pitchFamily="18" charset="0"/>
              </a:rPr>
              <a:t>参照</a:t>
            </a:r>
          </a:p>
        </p:txBody>
      </p:sp>
      <p:sp>
        <p:nvSpPr>
          <p:cNvPr id="8" name="スライド番号プレースホルダ 7"/>
          <p:cNvSpPr>
            <a:spLocks noGrp="1"/>
          </p:cNvSpPr>
          <p:nvPr>
            <p:ph type="sldNum" sz="quarter" idx="12"/>
          </p:nvPr>
        </p:nvSpPr>
        <p:spPr/>
        <p:txBody>
          <a:bodyPr/>
          <a:lstStyle/>
          <a:p>
            <a:pPr>
              <a:defRPr/>
            </a:pPr>
            <a:fld id="{09A85EB9-F188-4F6C-B85B-8F7498A430D5}" type="slidenum">
              <a:rPr lang="en-US" altLang="ja-JP" smtClean="0"/>
              <a:pPr>
                <a:defRPr/>
              </a:pPr>
              <a:t>14</a:t>
            </a:fld>
            <a:endParaRPr lang="en-US" altLang="ja-JP"/>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pPr>
              <a:defRPr/>
            </a:pPr>
            <a:fld id="{09A85EB9-F188-4F6C-B85B-8F7498A430D5}" type="slidenum">
              <a:rPr lang="en-US" altLang="ja-JP" smtClean="0"/>
              <a:pPr>
                <a:defRPr/>
              </a:pPr>
              <a:t>15</a:t>
            </a:fld>
            <a:endParaRPr lang="en-US" altLang="ja-JP"/>
          </a:p>
        </p:txBody>
      </p:sp>
      <p:pic>
        <p:nvPicPr>
          <p:cNvPr id="49154" name="Picture 2" descr="http://www015.upp.so-net.ne.jp/j-hata/husigi/image/62.gif"/>
          <p:cNvPicPr>
            <a:picLocks noChangeAspect="1" noChangeArrowheads="1"/>
          </p:cNvPicPr>
          <p:nvPr/>
        </p:nvPicPr>
        <p:blipFill>
          <a:blip r:embed="rId2" cstate="print"/>
          <a:srcRect/>
          <a:stretch>
            <a:fillRect/>
          </a:stretch>
        </p:blipFill>
        <p:spPr bwMode="auto">
          <a:xfrm>
            <a:off x="395536" y="0"/>
            <a:ext cx="8348648" cy="6237312"/>
          </a:xfrm>
          <a:prstGeom prst="rect">
            <a:avLst/>
          </a:prstGeom>
          <a:noFill/>
        </p:spPr>
      </p:pic>
      <p:sp>
        <p:nvSpPr>
          <p:cNvPr id="2" name="タイトル 1"/>
          <p:cNvSpPr>
            <a:spLocks noGrp="1"/>
          </p:cNvSpPr>
          <p:nvPr>
            <p:ph type="title"/>
          </p:nvPr>
        </p:nvSpPr>
        <p:spPr>
          <a:xfrm>
            <a:off x="539552" y="116632"/>
            <a:ext cx="8229600" cy="476672"/>
          </a:xfrm>
        </p:spPr>
        <p:txBody>
          <a:bodyPr/>
          <a:lstStyle/>
          <a:p>
            <a:r>
              <a:rPr lang="ja-JP" altLang="en-US" sz="4000" dirty="0">
                <a:latin typeface="HGP創英角ﾎﾟｯﾌﾟ体" pitchFamily="50" charset="-128"/>
                <a:ea typeface="HGP創英角ﾎﾟｯﾌﾟ体" pitchFamily="50" charset="-128"/>
              </a:rPr>
              <a:t>ヒトの胃壁</a:t>
            </a:r>
            <a:endParaRPr kumimoji="1" lang="ja-JP" altLang="en-US" sz="4000" dirty="0">
              <a:latin typeface="HGP創英角ﾎﾟｯﾌﾟ体" pitchFamily="50" charset="-128"/>
              <a:ea typeface="HGP創英角ﾎﾟｯﾌﾟ体" pitchFamily="50" charset="-128"/>
            </a:endParaRPr>
          </a:p>
        </p:txBody>
      </p:sp>
      <p:sp>
        <p:nvSpPr>
          <p:cNvPr id="5" name="正方形/長方形 4"/>
          <p:cNvSpPr/>
          <p:nvPr/>
        </p:nvSpPr>
        <p:spPr>
          <a:xfrm>
            <a:off x="1187624" y="6309320"/>
            <a:ext cx="6984776" cy="369332"/>
          </a:xfrm>
          <a:prstGeom prst="rect">
            <a:avLst/>
          </a:prstGeom>
        </p:spPr>
        <p:txBody>
          <a:bodyPr wrap="square">
            <a:spAutoFit/>
          </a:bodyPr>
          <a:lstStyle/>
          <a:p>
            <a:r>
              <a:rPr lang="ja-JP" altLang="en-US" dirty="0"/>
              <a:t>出典：</a:t>
            </a:r>
            <a:r>
              <a:rPr lang="en-US" altLang="ja-JP" dirty="0"/>
              <a:t>http://www015.upp.so-net.ne.jp/j-hata/husigi/syoukaiki.html</a:t>
            </a:r>
            <a:endParaRPr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88640"/>
            <a:ext cx="8964488" cy="3862019"/>
          </a:xfrm>
          <a:prstGeom prst="rect">
            <a:avLst/>
          </a:prstGeom>
        </p:spPr>
        <p:txBody>
          <a:bodyPr wrap="square">
            <a:spAutoFit/>
          </a:bodyPr>
          <a:lstStyle/>
          <a:p>
            <a:pPr>
              <a:lnSpc>
                <a:spcPts val="3300"/>
              </a:lnSpc>
            </a:pPr>
            <a:r>
              <a:rPr lang="ja-JP" altLang="en-US" sz="2800" b="1" dirty="0">
                <a:solidFill>
                  <a:srgbClr val="FF0000"/>
                </a:solidFill>
                <a:latin typeface="HGS創英角ﾎﾟｯﾌﾟ体" panose="040B0A00000000000000" pitchFamily="50" charset="-128"/>
                <a:ea typeface="HGS創英角ﾎﾟｯﾌﾟ体" panose="040B0A00000000000000" pitchFamily="50" charset="-128"/>
              </a:rPr>
              <a:t>日本を</a:t>
            </a:r>
            <a:r>
              <a:rPr lang="ja-JP" altLang="en-US" sz="2800" b="1">
                <a:solidFill>
                  <a:srgbClr val="FF0000"/>
                </a:solidFill>
                <a:latin typeface="HGS創英角ﾎﾟｯﾌﾟ体" panose="040B0A00000000000000" pitchFamily="50" charset="-128"/>
                <a:ea typeface="HGS創英角ﾎﾟｯﾌﾟ体" panose="040B0A00000000000000" pitchFamily="50" charset="-128"/>
              </a:rPr>
              <a:t>はじめ、なぜ東アジア</a:t>
            </a:r>
            <a:r>
              <a:rPr lang="ja-JP" altLang="en-US" sz="2800" b="1" dirty="0">
                <a:solidFill>
                  <a:srgbClr val="FF0000"/>
                </a:solidFill>
                <a:latin typeface="HGS創英角ﾎﾟｯﾌﾟ体" panose="040B0A00000000000000" pitchFamily="50" charset="-128"/>
                <a:ea typeface="HGS創英角ﾎﾟｯﾌﾟ体" panose="040B0A00000000000000" pitchFamily="50" charset="-128"/>
              </a:rPr>
              <a:t>で胃がんが多いのか？</a:t>
            </a:r>
            <a:br>
              <a:rPr lang="ja-JP" altLang="en-US" sz="2800" dirty="0">
                <a:solidFill>
                  <a:srgbClr val="FF0000"/>
                </a:solidFill>
                <a:latin typeface="HGS創英角ﾎﾟｯﾌﾟ体" panose="040B0A00000000000000" pitchFamily="50" charset="-128"/>
                <a:ea typeface="HGS創英角ﾎﾟｯﾌﾟ体" panose="040B0A00000000000000" pitchFamily="50" charset="-128"/>
              </a:rPr>
            </a:br>
            <a:r>
              <a:rPr lang="ja-JP" altLang="en-US"/>
              <a:t> </a:t>
            </a:r>
            <a:r>
              <a:rPr lang="ja-JP" altLang="en-US" sz="2400">
                <a:solidFill>
                  <a:srgbClr val="0070C0"/>
                </a:solidFill>
              </a:rPr>
              <a:t>（　　　　　　）菌が</a:t>
            </a:r>
            <a:r>
              <a:rPr lang="ja-JP" altLang="en-US" sz="2400" dirty="0">
                <a:solidFill>
                  <a:srgbClr val="0070C0"/>
                </a:solidFill>
              </a:rPr>
              <a:t>主な要因</a:t>
            </a:r>
            <a:endParaRPr lang="en-US" altLang="ja-JP" sz="2400" dirty="0">
              <a:solidFill>
                <a:srgbClr val="0070C0"/>
              </a:solidFill>
            </a:endParaRPr>
          </a:p>
          <a:p>
            <a:pPr>
              <a:lnSpc>
                <a:spcPts val="3300"/>
              </a:lnSpc>
            </a:pPr>
            <a:r>
              <a:rPr lang="ja-JP" altLang="en-US" sz="2400" dirty="0"/>
              <a:t>汚染された水から感染</a:t>
            </a:r>
            <a:endParaRPr lang="en-US" altLang="ja-JP" sz="2400" dirty="0"/>
          </a:p>
          <a:p>
            <a:pPr>
              <a:lnSpc>
                <a:spcPts val="3300"/>
              </a:lnSpc>
            </a:pPr>
            <a:r>
              <a:rPr lang="en-US" altLang="ja-JP" sz="2400" dirty="0"/>
              <a:t>1945</a:t>
            </a:r>
            <a:r>
              <a:rPr lang="ja-JP" altLang="en-US" sz="2400" dirty="0"/>
              <a:t>～</a:t>
            </a:r>
            <a:r>
              <a:rPr lang="en-US" altLang="ja-JP" sz="2400" dirty="0"/>
              <a:t>1955</a:t>
            </a:r>
            <a:r>
              <a:rPr lang="ja-JP" altLang="en-US" sz="2400" dirty="0"/>
              <a:t>年（日本の復興期）：上下水道の設備の遅れ⇒汚染水</a:t>
            </a:r>
            <a:endParaRPr lang="en-US" altLang="ja-JP" sz="2400" dirty="0"/>
          </a:p>
          <a:p>
            <a:pPr>
              <a:lnSpc>
                <a:spcPts val="3300"/>
              </a:lnSpc>
            </a:pPr>
            <a:r>
              <a:rPr lang="ja-JP" altLang="en-US" sz="2400" dirty="0"/>
              <a:t>⇒</a:t>
            </a:r>
            <a:r>
              <a:rPr lang="ja-JP" altLang="en-US" sz="2400" dirty="0">
                <a:solidFill>
                  <a:srgbClr val="0070C0"/>
                </a:solidFill>
              </a:rPr>
              <a:t>食物などからﾋﾟﾛﾘ菌感染が乳幼児に蔓延</a:t>
            </a:r>
            <a:br>
              <a:rPr lang="ja-JP" altLang="en-US" sz="2400" dirty="0"/>
            </a:br>
            <a:r>
              <a:rPr lang="en-US" altLang="ja-JP" sz="2400" dirty="0">
                <a:solidFill>
                  <a:srgbClr val="0070C0"/>
                </a:solidFill>
              </a:rPr>
              <a:t>50</a:t>
            </a:r>
            <a:r>
              <a:rPr lang="ja-JP" altLang="en-US" sz="2400" dirty="0">
                <a:solidFill>
                  <a:srgbClr val="0070C0"/>
                </a:solidFill>
              </a:rPr>
              <a:t>歳代後半世代：ピロリ菌感染率</a:t>
            </a:r>
            <a:r>
              <a:rPr lang="en-US" altLang="ja-JP" sz="2400" dirty="0">
                <a:solidFill>
                  <a:srgbClr val="0070C0"/>
                </a:solidFill>
              </a:rPr>
              <a:t>80</a:t>
            </a:r>
            <a:r>
              <a:rPr lang="ja-JP" altLang="en-US" sz="2400" dirty="0">
                <a:solidFill>
                  <a:srgbClr val="0070C0"/>
                </a:solidFill>
              </a:rPr>
              <a:t>％</a:t>
            </a:r>
            <a:br>
              <a:rPr lang="ja-JP" altLang="en-US" sz="2400">
                <a:solidFill>
                  <a:srgbClr val="0070C0"/>
                </a:solidFill>
              </a:rPr>
            </a:br>
            <a:r>
              <a:rPr lang="ja-JP" altLang="en-US" sz="2400"/>
              <a:t>ﾋﾟﾛﾘ</a:t>
            </a:r>
            <a:r>
              <a:rPr lang="ja-JP" altLang="en-US" sz="2400" dirty="0"/>
              <a:t>菌感染が先行し胃に炎症所見を持っていると初めて強力な発ガン物質になることが久山町研究（福岡市に糟屋郡</a:t>
            </a:r>
            <a:r>
              <a:rPr lang="ja-JP" altLang="en-US" sz="2400" b="1" dirty="0"/>
              <a:t>久山町</a:t>
            </a:r>
            <a:r>
              <a:rPr lang="ja-JP" altLang="en-US" sz="2400" dirty="0"/>
              <a:t>（人口約</a:t>
            </a:r>
            <a:r>
              <a:rPr lang="en-US" altLang="ja-JP" sz="2400" dirty="0"/>
              <a:t>8,400</a:t>
            </a:r>
            <a:r>
              <a:rPr lang="ja-JP" altLang="en-US" sz="2400" dirty="0"/>
              <a:t>人）で明らかになった。</a:t>
            </a:r>
          </a:p>
        </p:txBody>
      </p:sp>
      <p:sp>
        <p:nvSpPr>
          <p:cNvPr id="5" name="正方形/長方形 4"/>
          <p:cNvSpPr/>
          <p:nvPr/>
        </p:nvSpPr>
        <p:spPr>
          <a:xfrm>
            <a:off x="296942" y="4050659"/>
            <a:ext cx="8729627" cy="944554"/>
          </a:xfrm>
          <a:prstGeom prst="rect">
            <a:avLst/>
          </a:prstGeom>
        </p:spPr>
        <p:txBody>
          <a:bodyPr wrap="square">
            <a:spAutoFit/>
          </a:bodyPr>
          <a:lstStyle/>
          <a:p>
            <a:pPr>
              <a:lnSpc>
                <a:spcPts val="3500"/>
              </a:lnSpc>
            </a:pPr>
            <a:r>
              <a:rPr lang="ja-JP" altLang="en-US" sz="2400" dirty="0"/>
              <a:t>・現在：衛生設備が充実　⇒　若者感染率は欧米なみに低い　　　</a:t>
            </a:r>
            <a:endParaRPr lang="en-US" altLang="ja-JP" sz="2400" dirty="0"/>
          </a:p>
          <a:p>
            <a:pPr>
              <a:lnSpc>
                <a:spcPts val="3500"/>
              </a:lnSpc>
            </a:pPr>
            <a:r>
              <a:rPr lang="ja-JP" altLang="en-US" sz="2400" dirty="0"/>
              <a:t>　高いのは</a:t>
            </a:r>
            <a:r>
              <a:rPr lang="en-US" altLang="ja-JP" sz="2400" dirty="0"/>
              <a:t>60</a:t>
            </a:r>
            <a:r>
              <a:rPr lang="ja-JP" altLang="en-US" sz="2400" dirty="0"/>
              <a:t>歳代以降、団塊の世代を含む集団</a:t>
            </a:r>
          </a:p>
        </p:txBody>
      </p:sp>
      <p:sp>
        <p:nvSpPr>
          <p:cNvPr id="6" name="正方形/長方形 5"/>
          <p:cNvSpPr/>
          <p:nvPr/>
        </p:nvSpPr>
        <p:spPr>
          <a:xfrm>
            <a:off x="151835" y="5157192"/>
            <a:ext cx="8784977" cy="1393395"/>
          </a:xfrm>
          <a:prstGeom prst="rect">
            <a:avLst/>
          </a:prstGeom>
        </p:spPr>
        <p:txBody>
          <a:bodyPr wrap="square">
            <a:spAutoFit/>
          </a:bodyPr>
          <a:lstStyle/>
          <a:p>
            <a:pPr>
              <a:lnSpc>
                <a:spcPts val="3500"/>
              </a:lnSpc>
            </a:pPr>
            <a:r>
              <a:rPr lang="ja-JP" altLang="en-US" sz="2400" dirty="0"/>
              <a:t>・約</a:t>
            </a:r>
            <a:r>
              <a:rPr lang="en-US" altLang="ja-JP" sz="2400" dirty="0"/>
              <a:t>6000</a:t>
            </a:r>
            <a:r>
              <a:rPr lang="ja-JP" altLang="en-US" sz="2400" dirty="0"/>
              <a:t>万人のﾋﾟﾛﾘ菌感染者存在、ほぼ全てが慢性胃炎を持つ。</a:t>
            </a:r>
            <a:br>
              <a:rPr lang="ja-JP" altLang="en-US" sz="2400" dirty="0"/>
            </a:br>
            <a:r>
              <a:rPr lang="ja-JP" altLang="en-US" sz="2400" dirty="0"/>
              <a:t>・</a:t>
            </a:r>
            <a:r>
              <a:rPr lang="en-US" altLang="ja-JP" sz="2400" dirty="0"/>
              <a:t>60</a:t>
            </a:r>
            <a:r>
              <a:rPr lang="ja-JP" altLang="en-US" sz="2400" dirty="0"/>
              <a:t>歳以降男性：除菌による胃ガン予防効果</a:t>
            </a:r>
            <a:r>
              <a:rPr lang="en-US" altLang="ja-JP" sz="2400" dirty="0"/>
              <a:t>50</a:t>
            </a:r>
            <a:r>
              <a:rPr lang="ja-JP" altLang="en-US" sz="2400" dirty="0"/>
              <a:t>％</a:t>
            </a:r>
            <a:endParaRPr lang="en-US" altLang="ja-JP" sz="2400" dirty="0"/>
          </a:p>
          <a:p>
            <a:pPr>
              <a:lnSpc>
                <a:spcPts val="3500"/>
              </a:lnSpc>
            </a:pPr>
            <a:r>
              <a:rPr lang="ja-JP" altLang="en-US" sz="2400" dirty="0"/>
              <a:t>　</a:t>
            </a:r>
            <a:r>
              <a:rPr lang="en-US" altLang="ja-JP" sz="2400" dirty="0"/>
              <a:t>50</a:t>
            </a:r>
            <a:r>
              <a:rPr lang="ja-JP" altLang="en-US" sz="2400" dirty="0"/>
              <a:t>歳代以前：ほぼ</a:t>
            </a:r>
            <a:r>
              <a:rPr lang="en-US" altLang="ja-JP" sz="2400" dirty="0"/>
              <a:t>100</a:t>
            </a:r>
            <a:r>
              <a:rPr lang="ja-JP" altLang="en-US" sz="2400" dirty="0"/>
              <a:t>％ﾋﾟﾛﾘ菌由来による胃ガン発生を予防可能</a:t>
            </a:r>
          </a:p>
        </p:txBody>
      </p:sp>
    </p:spTree>
    <p:extLst>
      <p:ext uri="{BB962C8B-B14F-4D97-AF65-F5344CB8AC3E}">
        <p14:creationId xmlns:p14="http://schemas.microsoft.com/office/powerpoint/2010/main" val="307050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229600" cy="1143000"/>
          </a:xfrm>
        </p:spPr>
        <p:txBody>
          <a:bodyPr/>
          <a:lstStyle/>
          <a:p>
            <a:r>
              <a:rPr lang="ja-JP" altLang="en-US" dirty="0">
                <a:latin typeface="HGP創英角ﾎﾟｯﾌﾟ体" pitchFamily="50" charset="-128"/>
                <a:ea typeface="HGP創英角ﾎﾟｯﾌﾟ体" pitchFamily="50" charset="-128"/>
              </a:rPr>
              <a:t>小腸における消化</a:t>
            </a:r>
            <a:endParaRPr kumimoji="1" lang="ja-JP" altLang="en-US" dirty="0">
              <a:latin typeface="HGP創英角ﾎﾟｯﾌﾟ体" pitchFamily="50" charset="-128"/>
              <a:ea typeface="HGP創英角ﾎﾟｯﾌﾟ体" pitchFamily="50" charset="-128"/>
            </a:endParaRPr>
          </a:p>
        </p:txBody>
      </p:sp>
      <p:sp>
        <p:nvSpPr>
          <p:cNvPr id="3" name="テキスト ボックス 2"/>
          <p:cNvSpPr txBox="1"/>
          <p:nvPr/>
        </p:nvSpPr>
        <p:spPr>
          <a:xfrm>
            <a:off x="899592" y="1268760"/>
            <a:ext cx="7776864" cy="5755422"/>
          </a:xfrm>
          <a:prstGeom prst="rect">
            <a:avLst/>
          </a:prstGeom>
          <a:noFill/>
        </p:spPr>
        <p:txBody>
          <a:bodyPr wrap="square" rtlCol="0">
            <a:spAutoFit/>
          </a:bodyPr>
          <a:lstStyle/>
          <a:p>
            <a:r>
              <a:rPr lang="ja-JP" altLang="en-US" sz="3200" dirty="0">
                <a:latin typeface="Times New Roman" pitchFamily="18" charset="0"/>
                <a:cs typeface="Times New Roman" pitchFamily="18" charset="0"/>
              </a:rPr>
              <a:t>：</a:t>
            </a:r>
            <a:r>
              <a:rPr kumimoji="1" lang="ja-JP" altLang="en-US" sz="3200" dirty="0">
                <a:latin typeface="Times New Roman" pitchFamily="18" charset="0"/>
                <a:cs typeface="Times New Roman" pitchFamily="18" charset="0"/>
              </a:rPr>
              <a:t>胃の幽門から大腸に至るまで：</a:t>
            </a:r>
            <a:r>
              <a:rPr kumimoji="1" lang="en-US" altLang="ja-JP" sz="3200" dirty="0">
                <a:solidFill>
                  <a:srgbClr val="FF0000"/>
                </a:solidFill>
                <a:latin typeface="Times New Roman" pitchFamily="18" charset="0"/>
                <a:cs typeface="Times New Roman" pitchFamily="18" charset="0"/>
              </a:rPr>
              <a:t>6 m</a:t>
            </a:r>
          </a:p>
          <a:p>
            <a:pPr>
              <a:lnSpc>
                <a:spcPct val="150000"/>
              </a:lnSpc>
            </a:pPr>
            <a:r>
              <a:rPr kumimoji="1" lang="ja-JP" altLang="en-US" sz="3200" dirty="0">
                <a:latin typeface="Times New Roman" pitchFamily="18" charset="0"/>
                <a:cs typeface="Times New Roman" pitchFamily="18" charset="0"/>
              </a:rPr>
              <a:t>：</a:t>
            </a:r>
            <a:r>
              <a:rPr kumimoji="1" lang="ja-JP" altLang="en-US" sz="3200" dirty="0">
                <a:solidFill>
                  <a:srgbClr val="FF0000"/>
                </a:solidFill>
                <a:latin typeface="Times New Roman" pitchFamily="18" charset="0"/>
                <a:cs typeface="Times New Roman" pitchFamily="18" charset="0"/>
              </a:rPr>
              <a:t>十二指腸、 空腸、 回腸</a:t>
            </a:r>
            <a:endParaRPr kumimoji="1" lang="en-US" altLang="ja-JP" sz="3200" dirty="0">
              <a:solidFill>
                <a:srgbClr val="FF0000"/>
              </a:solidFill>
              <a:latin typeface="Times New Roman" pitchFamily="18" charset="0"/>
              <a:cs typeface="Times New Roman" pitchFamily="18" charset="0"/>
            </a:endParaRPr>
          </a:p>
          <a:p>
            <a:r>
              <a:rPr lang="ja-JP" altLang="en-US" sz="3200" dirty="0">
                <a:solidFill>
                  <a:srgbClr val="FF0000"/>
                </a:solidFill>
                <a:latin typeface="Times New Roman" pitchFamily="18" charset="0"/>
                <a:cs typeface="Times New Roman" pitchFamily="18" charset="0"/>
              </a:rPr>
              <a:t>　</a:t>
            </a:r>
            <a:r>
              <a:rPr lang="en-US" altLang="ja-JP" sz="3200" dirty="0">
                <a:solidFill>
                  <a:srgbClr val="FF0000"/>
                </a:solidFill>
                <a:latin typeface="Times New Roman" pitchFamily="18" charset="0"/>
                <a:cs typeface="Times New Roman" pitchFamily="18" charset="0"/>
              </a:rPr>
              <a:t>※</a:t>
            </a:r>
            <a:r>
              <a:rPr lang="ja-JP" altLang="en-US" sz="3200" dirty="0">
                <a:solidFill>
                  <a:srgbClr val="FF0000"/>
                </a:solidFill>
                <a:latin typeface="Times New Roman" pitchFamily="18" charset="0"/>
                <a:cs typeface="Times New Roman" pitchFamily="18" charset="0"/>
              </a:rPr>
              <a:t>栄養素の消化と吸収 　⇒ 　</a:t>
            </a:r>
            <a:r>
              <a:rPr kumimoji="1" lang="ja-JP" altLang="en-US" sz="3200" dirty="0">
                <a:solidFill>
                  <a:srgbClr val="FF0000"/>
                </a:solidFill>
                <a:latin typeface="Times New Roman" pitchFamily="18" charset="0"/>
                <a:cs typeface="Times New Roman" pitchFamily="18" charset="0"/>
              </a:rPr>
              <a:t>最適な構造</a:t>
            </a:r>
            <a:endParaRPr kumimoji="1" lang="en-US" altLang="ja-JP" sz="3200" dirty="0">
              <a:solidFill>
                <a:srgbClr val="FF0000"/>
              </a:solidFill>
              <a:latin typeface="Times New Roman" pitchFamily="18" charset="0"/>
              <a:cs typeface="Times New Roman" pitchFamily="18" charset="0"/>
            </a:endParaRPr>
          </a:p>
          <a:p>
            <a:endParaRPr kumimoji="1" lang="en-US" altLang="ja-JP" sz="3200" dirty="0">
              <a:latin typeface="Times New Roman" pitchFamily="18" charset="0"/>
              <a:cs typeface="Times New Roman" pitchFamily="18" charset="0"/>
            </a:endParaRPr>
          </a:p>
          <a:p>
            <a:r>
              <a:rPr kumimoji="1" lang="ja-JP" altLang="en-US" sz="3200" dirty="0">
                <a:latin typeface="Times New Roman" pitchFamily="18" charset="0"/>
                <a:cs typeface="Times New Roman" pitchFamily="18" charset="0"/>
              </a:rPr>
              <a:t>：膵液中のさまざまな酵素と胆汁の作用</a:t>
            </a:r>
            <a:endParaRPr kumimoji="1" lang="en-US" altLang="ja-JP" sz="3200" dirty="0">
              <a:latin typeface="Times New Roman" pitchFamily="18" charset="0"/>
              <a:cs typeface="Times New Roman" pitchFamily="18" charset="0"/>
            </a:endParaRPr>
          </a:p>
          <a:p>
            <a:r>
              <a:rPr lang="ja-JP" altLang="en-US" sz="3200" dirty="0">
                <a:latin typeface="Times New Roman" pitchFamily="18" charset="0"/>
                <a:cs typeface="Times New Roman" pitchFamily="18" charset="0"/>
              </a:rPr>
              <a:t>　</a:t>
            </a:r>
            <a:r>
              <a:rPr kumimoji="1" lang="ja-JP" altLang="en-US" sz="3200" dirty="0">
                <a:latin typeface="Times New Roman" pitchFamily="18" charset="0"/>
                <a:cs typeface="Times New Roman" pitchFamily="18" charset="0"/>
              </a:rPr>
              <a:t>⇒ 栄養素の消化</a:t>
            </a:r>
            <a:endParaRPr kumimoji="1" lang="en-US" altLang="ja-JP" sz="3200" dirty="0">
              <a:latin typeface="Times New Roman" pitchFamily="18" charset="0"/>
              <a:cs typeface="Times New Roman" pitchFamily="18" charset="0"/>
            </a:endParaRPr>
          </a:p>
          <a:p>
            <a:endParaRPr lang="en-US" altLang="ja-JP" sz="3200" dirty="0">
              <a:latin typeface="Times New Roman" pitchFamily="18" charset="0"/>
              <a:cs typeface="Times New Roman" pitchFamily="18" charset="0"/>
            </a:endParaRPr>
          </a:p>
          <a:p>
            <a:r>
              <a:rPr lang="ja-JP" altLang="en-US" sz="3200" dirty="0">
                <a:latin typeface="Times New Roman" pitchFamily="18" charset="0"/>
                <a:cs typeface="Times New Roman" pitchFamily="18" charset="0"/>
              </a:rPr>
              <a:t>：小腸粘膜細胞の表面積の内在性酵素</a:t>
            </a:r>
            <a:endParaRPr lang="en-US" altLang="ja-JP" sz="3200" dirty="0">
              <a:latin typeface="Times New Roman" pitchFamily="18" charset="0"/>
              <a:cs typeface="Times New Roman" pitchFamily="18" charset="0"/>
            </a:endParaRPr>
          </a:p>
          <a:p>
            <a:r>
              <a:rPr lang="ja-JP" altLang="en-US" sz="3200" dirty="0">
                <a:latin typeface="Times New Roman" pitchFamily="18" charset="0"/>
                <a:cs typeface="Times New Roman" pitchFamily="18" charset="0"/>
              </a:rPr>
              <a:t>　⇒ </a:t>
            </a:r>
            <a:r>
              <a:rPr lang="ja-JP" altLang="en-US" sz="3200" dirty="0">
                <a:solidFill>
                  <a:srgbClr val="FF0000"/>
                </a:solidFill>
                <a:latin typeface="Times New Roman" pitchFamily="18" charset="0"/>
                <a:cs typeface="Times New Roman" pitchFamily="18" charset="0"/>
              </a:rPr>
              <a:t>膜消化（栄養素が分解されながら吸収）</a:t>
            </a:r>
            <a:endParaRPr kumimoji="1" lang="en-US" altLang="ja-JP" sz="3200" dirty="0">
              <a:solidFill>
                <a:srgbClr val="FF0000"/>
              </a:solidFill>
              <a:latin typeface="Times New Roman" pitchFamily="18" charset="0"/>
              <a:cs typeface="Times New Roman" pitchFamily="18" charset="0"/>
            </a:endParaRPr>
          </a:p>
          <a:p>
            <a:endParaRPr kumimoji="1" lang="en-US" altLang="ja-JP" sz="3200" dirty="0">
              <a:latin typeface="Times New Roman" pitchFamily="18" charset="0"/>
              <a:cs typeface="Times New Roman" pitchFamily="18" charset="0"/>
            </a:endParaRPr>
          </a:p>
          <a:p>
            <a:endParaRPr kumimoji="1" lang="ja-JP" altLang="en-US" sz="3200" dirty="0">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p:txBody>
          <a:bodyPr/>
          <a:lstStyle/>
          <a:p>
            <a:pPr>
              <a:defRPr/>
            </a:pPr>
            <a:fld id="{09A85EB9-F188-4F6C-B85B-8F7498A430D5}" type="slidenum">
              <a:rPr lang="en-US" altLang="ja-JP" smtClean="0"/>
              <a:pPr>
                <a:defRPr/>
              </a:pPr>
              <a:t>17</a:t>
            </a:fld>
            <a:endParaRPr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pPr>
              <a:defRPr/>
            </a:pPr>
            <a:fld id="{09A85EB9-F188-4F6C-B85B-8F7498A430D5}" type="slidenum">
              <a:rPr lang="en-US" altLang="ja-JP" smtClean="0"/>
              <a:pPr>
                <a:defRPr/>
              </a:pPr>
              <a:t>18</a:t>
            </a:fld>
            <a:endParaRPr lang="en-US" altLang="ja-JP"/>
          </a:p>
        </p:txBody>
      </p:sp>
      <p:pic>
        <p:nvPicPr>
          <p:cNvPr id="50178" name="Picture 2" descr="http://www015.upp.so-net.ne.jp/j-hata/husigi/image/64.gif"/>
          <p:cNvPicPr>
            <a:picLocks noChangeAspect="1" noChangeArrowheads="1"/>
          </p:cNvPicPr>
          <p:nvPr/>
        </p:nvPicPr>
        <p:blipFill>
          <a:blip r:embed="rId2" cstate="print"/>
          <a:srcRect/>
          <a:stretch>
            <a:fillRect/>
          </a:stretch>
        </p:blipFill>
        <p:spPr bwMode="auto">
          <a:xfrm>
            <a:off x="2051720" y="116632"/>
            <a:ext cx="7092280" cy="5396301"/>
          </a:xfrm>
          <a:prstGeom prst="rect">
            <a:avLst/>
          </a:prstGeom>
          <a:noFill/>
        </p:spPr>
      </p:pic>
      <p:sp>
        <p:nvSpPr>
          <p:cNvPr id="8" name="正方形/長方形 7"/>
          <p:cNvSpPr/>
          <p:nvPr/>
        </p:nvSpPr>
        <p:spPr>
          <a:xfrm>
            <a:off x="0" y="5517232"/>
            <a:ext cx="9144000" cy="759182"/>
          </a:xfrm>
          <a:prstGeom prst="rect">
            <a:avLst/>
          </a:prstGeom>
        </p:spPr>
        <p:txBody>
          <a:bodyPr wrap="square">
            <a:spAutoFit/>
          </a:bodyPr>
          <a:lstStyle/>
          <a:p>
            <a:pPr>
              <a:lnSpc>
                <a:spcPts val="2600"/>
              </a:lnSpc>
            </a:pPr>
            <a:r>
              <a:rPr lang="ja-JP" altLang="en-US" sz="2000" dirty="0">
                <a:solidFill>
                  <a:srgbClr val="C00000"/>
                </a:solidFill>
              </a:rPr>
              <a:t>：十二指腸、空腸、回腸には絨毛という部分がよく発達していて食物からの養分を</a:t>
            </a:r>
            <a:endParaRPr lang="en-US" altLang="ja-JP" sz="2000" dirty="0">
              <a:solidFill>
                <a:srgbClr val="C00000"/>
              </a:solidFill>
            </a:endParaRPr>
          </a:p>
          <a:p>
            <a:pPr>
              <a:lnSpc>
                <a:spcPts val="2600"/>
              </a:lnSpc>
            </a:pPr>
            <a:r>
              <a:rPr lang="ja-JP" altLang="en-US" sz="2000" dirty="0">
                <a:solidFill>
                  <a:srgbClr val="C00000"/>
                </a:solidFill>
              </a:rPr>
              <a:t>　可能な限り消化・吸収するために表面積を可能な限り広くするようになっている。</a:t>
            </a:r>
          </a:p>
        </p:txBody>
      </p:sp>
      <p:sp>
        <p:nvSpPr>
          <p:cNvPr id="9" name="正方形/長方形 8"/>
          <p:cNvSpPr/>
          <p:nvPr/>
        </p:nvSpPr>
        <p:spPr>
          <a:xfrm>
            <a:off x="1187624" y="6488668"/>
            <a:ext cx="6984776" cy="369332"/>
          </a:xfrm>
          <a:prstGeom prst="rect">
            <a:avLst/>
          </a:prstGeom>
        </p:spPr>
        <p:txBody>
          <a:bodyPr wrap="square">
            <a:spAutoFit/>
          </a:bodyPr>
          <a:lstStyle/>
          <a:p>
            <a:r>
              <a:rPr lang="ja-JP" altLang="en-US" dirty="0"/>
              <a:t>出典：</a:t>
            </a:r>
            <a:r>
              <a:rPr lang="en-US" altLang="ja-JP" dirty="0"/>
              <a:t>http://www015.upp.so-net.ne.jp/j-hata/husigi/syoukaiki.html</a:t>
            </a:r>
            <a:endParaRPr lang="ja-JP" altLang="en-US" dirty="0"/>
          </a:p>
        </p:txBody>
      </p:sp>
      <p:sp>
        <p:nvSpPr>
          <p:cNvPr id="10" name="正方形/長方形 9"/>
          <p:cNvSpPr/>
          <p:nvPr/>
        </p:nvSpPr>
        <p:spPr>
          <a:xfrm>
            <a:off x="179512" y="260648"/>
            <a:ext cx="2232248" cy="584775"/>
          </a:xfrm>
          <a:prstGeom prst="rect">
            <a:avLst/>
          </a:prstGeom>
        </p:spPr>
        <p:txBody>
          <a:bodyPr wrap="square">
            <a:spAutoFit/>
          </a:bodyPr>
          <a:lstStyle/>
          <a:p>
            <a:r>
              <a:rPr lang="ja-JP" altLang="en-US" sz="3200" b="1" dirty="0"/>
              <a:t>小腸の構造</a:t>
            </a:r>
            <a:endParaRPr lang="ja-JP" altLang="en-US" sz="3200" dirty="0"/>
          </a:p>
        </p:txBody>
      </p:sp>
      <p:sp>
        <p:nvSpPr>
          <p:cNvPr id="12" name="角丸四角形吹き出し 11"/>
          <p:cNvSpPr/>
          <p:nvPr/>
        </p:nvSpPr>
        <p:spPr>
          <a:xfrm>
            <a:off x="107504" y="2492896"/>
            <a:ext cx="1872208" cy="1872208"/>
          </a:xfrm>
          <a:prstGeom prst="wedgeRoundRectCallout">
            <a:avLst>
              <a:gd name="adj1" fmla="val 76741"/>
              <a:gd name="adj2" fmla="val -9792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lang="ja-JP" altLang="en-US" sz="2800" dirty="0">
                <a:solidFill>
                  <a:srgbClr val="C00000"/>
                </a:solidFill>
                <a:latin typeface="HGP創英角ﾎﾟｯﾌﾟ体" pitchFamily="50" charset="-128"/>
                <a:ea typeface="HGP創英角ﾎﾟｯﾌﾟ体" pitchFamily="50" charset="-128"/>
              </a:rPr>
              <a:t>表面積を</a:t>
            </a:r>
            <a:endParaRPr lang="en-US" altLang="ja-JP" sz="2800" dirty="0">
              <a:solidFill>
                <a:srgbClr val="C00000"/>
              </a:solidFill>
              <a:latin typeface="HGP創英角ﾎﾟｯﾌﾟ体" pitchFamily="50" charset="-128"/>
              <a:ea typeface="HGP創英角ﾎﾟｯﾌﾟ体" pitchFamily="50" charset="-128"/>
            </a:endParaRPr>
          </a:p>
          <a:p>
            <a:pPr>
              <a:lnSpc>
                <a:spcPts val="3900"/>
              </a:lnSpc>
            </a:pPr>
            <a:r>
              <a:rPr lang="ja-JP" altLang="en-US" sz="2800" dirty="0">
                <a:solidFill>
                  <a:srgbClr val="C00000"/>
                </a:solidFill>
                <a:latin typeface="HGP創英角ﾎﾟｯﾌﾟ体" pitchFamily="50" charset="-128"/>
                <a:ea typeface="HGP創英角ﾎﾟｯﾌﾟ体" pitchFamily="50" charset="-128"/>
              </a:rPr>
              <a:t>できるだけ広く！</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pPr>
              <a:defRPr/>
            </a:pPr>
            <a:fld id="{09A85EB9-F188-4F6C-B85B-8F7498A430D5}" type="slidenum">
              <a:rPr lang="en-US" altLang="ja-JP" smtClean="0"/>
              <a:pPr>
                <a:defRPr/>
              </a:pPr>
              <a:t>19</a:t>
            </a:fld>
            <a:endParaRPr lang="en-US" altLang="ja-JP"/>
          </a:p>
        </p:txBody>
      </p:sp>
      <p:pic>
        <p:nvPicPr>
          <p:cNvPr id="51202" name="Picture 2" descr="http://www015.upp.so-net.ne.jp/j-hata/husigi/image/65.gif"/>
          <p:cNvPicPr>
            <a:picLocks noChangeAspect="1" noChangeArrowheads="1"/>
          </p:cNvPicPr>
          <p:nvPr/>
        </p:nvPicPr>
        <p:blipFill>
          <a:blip r:embed="rId2" cstate="print"/>
          <a:srcRect/>
          <a:stretch>
            <a:fillRect/>
          </a:stretch>
        </p:blipFill>
        <p:spPr bwMode="auto">
          <a:xfrm>
            <a:off x="467544" y="-1"/>
            <a:ext cx="8079195" cy="6440491"/>
          </a:xfrm>
          <a:prstGeom prst="rect">
            <a:avLst/>
          </a:prstGeom>
          <a:noFill/>
        </p:spPr>
      </p:pic>
      <p:sp>
        <p:nvSpPr>
          <p:cNvPr id="6" name="正方形/長方形 5"/>
          <p:cNvSpPr/>
          <p:nvPr/>
        </p:nvSpPr>
        <p:spPr>
          <a:xfrm>
            <a:off x="1187624" y="6488668"/>
            <a:ext cx="6984776" cy="369332"/>
          </a:xfrm>
          <a:prstGeom prst="rect">
            <a:avLst/>
          </a:prstGeom>
        </p:spPr>
        <p:txBody>
          <a:bodyPr wrap="square">
            <a:spAutoFit/>
          </a:bodyPr>
          <a:lstStyle/>
          <a:p>
            <a:r>
              <a:rPr lang="ja-JP" altLang="en-US" dirty="0"/>
              <a:t>出典：</a:t>
            </a:r>
            <a:r>
              <a:rPr lang="en-US" altLang="ja-JP" dirty="0"/>
              <a:t>http://www015.upp.so-net.ne.jp/j-hata/husigi/syoukaiki.html</a:t>
            </a:r>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5536" y="116632"/>
            <a:ext cx="8229600" cy="57606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3600" kern="0" noProof="0" dirty="0">
                <a:solidFill>
                  <a:schemeClr val="tx2"/>
                </a:solidFill>
                <a:latin typeface="Hiragino Maru Gothic ProN W4" panose="020F0400000000000000" pitchFamily="34" charset="-128"/>
                <a:ea typeface="Hiragino Maru Gothic ProN W4" panose="020F0400000000000000" pitchFamily="34" charset="-128"/>
                <a:cs typeface="+mj-cs"/>
              </a:rPr>
              <a:t>食欲と摂食調節</a:t>
            </a:r>
            <a:r>
              <a:rPr lang="ja-JP" altLang="en-US" sz="3600" kern="0" dirty="0">
                <a:solidFill>
                  <a:schemeClr val="tx2"/>
                </a:solidFill>
                <a:latin typeface="Hiragino Maru Gothic ProN W4" panose="020F0400000000000000" pitchFamily="34" charset="-128"/>
                <a:ea typeface="Hiragino Maru Gothic ProN W4" panose="020F0400000000000000" pitchFamily="34" charset="-128"/>
                <a:cs typeface="+mj-cs"/>
              </a:rPr>
              <a:t>①</a:t>
            </a:r>
            <a:endParaRPr kumimoji="1" lang="ja-JP" altLang="en-US" sz="3600" b="0" i="0" u="none" strike="noStrike" kern="0" cap="none" spc="0" normalizeH="0" baseline="0" noProof="0" dirty="0">
              <a:ln>
                <a:noFill/>
              </a:ln>
              <a:solidFill>
                <a:schemeClr val="tx2"/>
              </a:solidFill>
              <a:effectLst/>
              <a:uLnTx/>
              <a:uFillTx/>
              <a:latin typeface="Hiragino Maru Gothic ProN W4" panose="020F0400000000000000" pitchFamily="34" charset="-128"/>
              <a:ea typeface="Hiragino Maru Gothic ProN W4" panose="020F0400000000000000" pitchFamily="34" charset="-128"/>
              <a:cs typeface="+mj-cs"/>
            </a:endParaRPr>
          </a:p>
        </p:txBody>
      </p:sp>
      <p:sp>
        <p:nvSpPr>
          <p:cNvPr id="5" name="テキスト ボックス 4"/>
          <p:cNvSpPr txBox="1"/>
          <p:nvPr/>
        </p:nvSpPr>
        <p:spPr>
          <a:xfrm>
            <a:off x="287016" y="692696"/>
            <a:ext cx="8856984" cy="2439129"/>
          </a:xfrm>
          <a:prstGeom prst="rect">
            <a:avLst/>
          </a:prstGeom>
          <a:noFill/>
        </p:spPr>
        <p:txBody>
          <a:bodyPr wrap="square" rtlCol="0">
            <a:spAutoFit/>
          </a:bodyPr>
          <a:lstStyle/>
          <a:p>
            <a:pPr>
              <a:lnSpc>
                <a:spcPts val="3300"/>
              </a:lnSpc>
            </a:pPr>
            <a:r>
              <a:rPr kumimoji="1" lang="ja-JP" altLang="en-US" sz="2800" b="1">
                <a:solidFill>
                  <a:srgbClr val="FF0000"/>
                </a:solidFill>
                <a:latin typeface="Hiragino Maru Gothic ProN W4" panose="020F0400000000000000" pitchFamily="34" charset="-128"/>
                <a:ea typeface="Hiragino Maru Gothic ProN W4" panose="020F0400000000000000" pitchFamily="34" charset="-128"/>
              </a:rPr>
              <a:t>食欲</a:t>
            </a:r>
            <a:endParaRPr kumimoji="1" lang="en-US" altLang="ja-JP" sz="2800" b="1" dirty="0">
              <a:solidFill>
                <a:srgbClr val="FF0000"/>
              </a:solidFill>
              <a:latin typeface="Hiragino Maru Gothic ProN W4" panose="020F0400000000000000" pitchFamily="34" charset="-128"/>
              <a:ea typeface="Hiragino Maru Gothic ProN W4" panose="020F0400000000000000" pitchFamily="34" charset="-128"/>
            </a:endParaRPr>
          </a:p>
          <a:p>
            <a:pPr>
              <a:lnSpc>
                <a:spcPts val="3000"/>
              </a:lnSpc>
            </a:pPr>
            <a:r>
              <a:rPr lang="ja-JP" altLang="en-US" sz="2000" dirty="0"/>
              <a:t>　　</a:t>
            </a:r>
            <a:r>
              <a:rPr lang="ja-JP" altLang="en-US" sz="2400" dirty="0"/>
              <a:t>空腹時に亢進、満腹感とともに低下</a:t>
            </a:r>
            <a:endParaRPr lang="en-US" altLang="ja-JP" sz="2400" dirty="0"/>
          </a:p>
          <a:p>
            <a:pPr>
              <a:lnSpc>
                <a:spcPts val="3000"/>
              </a:lnSpc>
            </a:pPr>
            <a:r>
              <a:rPr lang="ja-JP" altLang="en-US" sz="2400" dirty="0"/>
              <a:t>　</a:t>
            </a:r>
            <a:r>
              <a:rPr lang="ja-JP" altLang="en-US" sz="2400">
                <a:solidFill>
                  <a:srgbClr val="FF0000"/>
                </a:solidFill>
                <a:latin typeface="Hiragino Maru Gothic ProN W4" panose="020F0400000000000000" pitchFamily="34" charset="-128"/>
                <a:ea typeface="Hiragino Maru Gothic ProN W4" panose="020F0400000000000000" pitchFamily="34" charset="-128"/>
              </a:rPr>
              <a:t>しかし、空腹</a:t>
            </a:r>
            <a:r>
              <a:rPr lang="ja-JP" altLang="en-US" sz="2400" dirty="0">
                <a:solidFill>
                  <a:srgbClr val="FF0000"/>
                </a:solidFill>
                <a:latin typeface="Hiragino Maru Gothic ProN W4" panose="020F0400000000000000" pitchFamily="34" charset="-128"/>
                <a:ea typeface="Hiragino Maru Gothic ProN W4" panose="020F0400000000000000" pitchFamily="34" charset="-128"/>
              </a:rPr>
              <a:t>であって</a:t>
            </a:r>
            <a:r>
              <a:rPr lang="ja-JP" altLang="en-US" sz="2400">
                <a:solidFill>
                  <a:srgbClr val="FF0000"/>
                </a:solidFill>
                <a:latin typeface="Hiragino Maru Gothic ProN W4" panose="020F0400000000000000" pitchFamily="34" charset="-128"/>
                <a:ea typeface="Hiragino Maru Gothic ProN W4" panose="020F0400000000000000" pitchFamily="34" charset="-128"/>
              </a:rPr>
              <a:t>も</a:t>
            </a:r>
            <a:r>
              <a:rPr lang="en-US" altLang="ja-JP" sz="2400" dirty="0">
                <a:solidFill>
                  <a:srgbClr val="FF0000"/>
                </a:solidFill>
                <a:latin typeface="Hiragino Maru Gothic ProN W4" panose="020F0400000000000000" pitchFamily="34" charset="-128"/>
                <a:ea typeface="Hiragino Maru Gothic ProN W4" panose="020F0400000000000000" pitchFamily="34" charset="-128"/>
              </a:rPr>
              <a:t>…</a:t>
            </a:r>
            <a:r>
              <a:rPr lang="ja-JP" altLang="en-US" sz="2400">
                <a:solidFill>
                  <a:srgbClr val="FF0000"/>
                </a:solidFill>
                <a:latin typeface="Hiragino Maru Gothic ProN W4" panose="020F0400000000000000" pitchFamily="34" charset="-128"/>
                <a:ea typeface="Hiragino Maru Gothic ProN W4" panose="020F0400000000000000" pitchFamily="34" charset="-128"/>
              </a:rPr>
              <a:t>？？</a:t>
            </a:r>
            <a:endParaRPr lang="en-US" altLang="ja-JP" sz="2400" dirty="0">
              <a:solidFill>
                <a:srgbClr val="FF0000"/>
              </a:solidFill>
              <a:latin typeface="Hiragino Maru Gothic ProN W4" panose="020F0400000000000000" pitchFamily="34" charset="-128"/>
              <a:ea typeface="Hiragino Maru Gothic ProN W4" panose="020F0400000000000000" pitchFamily="34" charset="-128"/>
            </a:endParaRPr>
          </a:p>
          <a:p>
            <a:pPr>
              <a:lnSpc>
                <a:spcPts val="3000"/>
              </a:lnSpc>
            </a:pPr>
            <a:r>
              <a:rPr lang="ja-JP" altLang="en-US" sz="2400" dirty="0"/>
              <a:t>　：嫌いなもの、見かけの悪いもの、悪臭のあるもの、不慣れなもの</a:t>
            </a:r>
            <a:endParaRPr lang="en-US" altLang="ja-JP" sz="2400" dirty="0"/>
          </a:p>
          <a:p>
            <a:pPr>
              <a:lnSpc>
                <a:spcPts val="3000"/>
              </a:lnSpc>
            </a:pPr>
            <a:r>
              <a:rPr lang="ja-JP" altLang="en-US" sz="2400" dirty="0"/>
              <a:t>　　　⇒　嫌悪感、警戒感</a:t>
            </a:r>
            <a:endParaRPr lang="en-US" altLang="ja-JP" sz="2400" dirty="0"/>
          </a:p>
          <a:p>
            <a:pPr>
              <a:lnSpc>
                <a:spcPts val="3000"/>
              </a:lnSpc>
            </a:pPr>
            <a:r>
              <a:rPr lang="ja-JP" altLang="en-US" sz="2400" dirty="0"/>
              <a:t>　：食事中に険悪な雰囲気　⇒　食欲減退</a:t>
            </a:r>
            <a:endParaRPr kumimoji="1" lang="en-US" altLang="ja-JP" sz="2400" dirty="0"/>
          </a:p>
        </p:txBody>
      </p:sp>
      <p:pic>
        <p:nvPicPr>
          <p:cNvPr id="1026" name="Picture 2" descr="C:\Documents and Settings\fpuadmin\デスクトップ\カレー1.jpg"/>
          <p:cNvPicPr>
            <a:picLocks noChangeAspect="1" noChangeArrowheads="1"/>
          </p:cNvPicPr>
          <p:nvPr/>
        </p:nvPicPr>
        <p:blipFill>
          <a:blip r:embed="rId2" cstate="print"/>
          <a:srcRect/>
          <a:stretch>
            <a:fillRect/>
          </a:stretch>
        </p:blipFill>
        <p:spPr bwMode="auto">
          <a:xfrm>
            <a:off x="0" y="4239091"/>
            <a:ext cx="3491880" cy="2618909"/>
          </a:xfrm>
          <a:prstGeom prst="rect">
            <a:avLst/>
          </a:prstGeom>
          <a:noFill/>
        </p:spPr>
      </p:pic>
      <p:sp>
        <p:nvSpPr>
          <p:cNvPr id="7" name="正方形/長方形 6"/>
          <p:cNvSpPr/>
          <p:nvPr/>
        </p:nvSpPr>
        <p:spPr>
          <a:xfrm>
            <a:off x="6948264" y="3284984"/>
            <a:ext cx="1656184" cy="523220"/>
          </a:xfrm>
          <a:prstGeom prst="rect">
            <a:avLst/>
          </a:prstGeom>
          <a:solidFill>
            <a:schemeClr val="accent1"/>
          </a:solidFill>
        </p:spPr>
        <p:txBody>
          <a:bodyPr wrap="square">
            <a:spAutoFit/>
          </a:bodyPr>
          <a:lstStyle/>
          <a:p>
            <a:r>
              <a:rPr lang="ja-JP" altLang="en-US" sz="2800" dirty="0">
                <a:latin typeface="HGP創英角ﾎﾟｯﾌﾟ体" pitchFamily="50" charset="-128"/>
                <a:ea typeface="HGP創英角ﾎﾟｯﾌﾟ体" pitchFamily="50" charset="-128"/>
              </a:rPr>
              <a:t>嫌悪感？</a:t>
            </a:r>
          </a:p>
        </p:txBody>
      </p:sp>
      <p:pic>
        <p:nvPicPr>
          <p:cNvPr id="1028" name="Picture 4" descr="C:\Documents and Settings\fpuadmin\デスクトップ\カレー3.jpg"/>
          <p:cNvPicPr>
            <a:picLocks noChangeAspect="1" noChangeArrowheads="1"/>
          </p:cNvPicPr>
          <p:nvPr/>
        </p:nvPicPr>
        <p:blipFill>
          <a:blip r:embed="rId3" cstate="print"/>
          <a:srcRect/>
          <a:stretch>
            <a:fillRect/>
          </a:stretch>
        </p:blipFill>
        <p:spPr bwMode="auto">
          <a:xfrm>
            <a:off x="2843808" y="4265712"/>
            <a:ext cx="3456384" cy="2592288"/>
          </a:xfrm>
          <a:prstGeom prst="rect">
            <a:avLst/>
          </a:prstGeom>
          <a:noFill/>
        </p:spPr>
      </p:pic>
      <p:pic>
        <p:nvPicPr>
          <p:cNvPr id="1027" name="Picture 3" descr="C:\Documents and Settings\fpuadmin\デスクトップ\カレー2.jpg"/>
          <p:cNvPicPr>
            <a:picLocks noChangeAspect="1" noChangeArrowheads="1"/>
          </p:cNvPicPr>
          <p:nvPr/>
        </p:nvPicPr>
        <p:blipFill>
          <a:blip r:embed="rId4" cstate="print"/>
          <a:srcRect/>
          <a:stretch>
            <a:fillRect/>
          </a:stretch>
        </p:blipFill>
        <p:spPr bwMode="auto">
          <a:xfrm>
            <a:off x="5706501" y="4293096"/>
            <a:ext cx="3437500" cy="2564904"/>
          </a:xfrm>
          <a:prstGeom prst="rect">
            <a:avLst/>
          </a:prstGeom>
          <a:noFill/>
        </p:spPr>
      </p:pic>
      <p:sp>
        <p:nvSpPr>
          <p:cNvPr id="8" name="正方形/長方形 7"/>
          <p:cNvSpPr/>
          <p:nvPr/>
        </p:nvSpPr>
        <p:spPr>
          <a:xfrm>
            <a:off x="6948264" y="3789040"/>
            <a:ext cx="1980029" cy="523220"/>
          </a:xfrm>
          <a:prstGeom prst="rect">
            <a:avLst/>
          </a:prstGeom>
          <a:solidFill>
            <a:schemeClr val="accent1"/>
          </a:solidFill>
        </p:spPr>
        <p:txBody>
          <a:bodyPr wrap="none">
            <a:spAutoFit/>
          </a:bodyPr>
          <a:lstStyle/>
          <a:p>
            <a:r>
              <a:rPr lang="ja-JP" altLang="en-US" sz="2800" dirty="0">
                <a:latin typeface="HGP創英角ﾎﾟｯﾌﾟ体" pitchFamily="50" charset="-128"/>
                <a:ea typeface="HGP創英角ﾎﾟｯﾌﾟ体" pitchFamily="50" charset="-128"/>
              </a:rPr>
              <a:t>食欲惹起？</a:t>
            </a:r>
          </a:p>
        </p:txBody>
      </p:sp>
      <p:sp>
        <p:nvSpPr>
          <p:cNvPr id="9" name="スライド番号プレースホルダ 8"/>
          <p:cNvSpPr>
            <a:spLocks noGrp="1"/>
          </p:cNvSpPr>
          <p:nvPr>
            <p:ph type="sldNum" sz="quarter" idx="12"/>
          </p:nvPr>
        </p:nvSpPr>
        <p:spPr/>
        <p:txBody>
          <a:bodyPr/>
          <a:lstStyle/>
          <a:p>
            <a:pPr>
              <a:defRPr/>
            </a:pPr>
            <a:fld id="{AF28D6FB-F7A2-48D6-8B8D-0FA1FF1F873D}" type="slidenum">
              <a:rPr lang="en-US" altLang="ja-JP" smtClean="0"/>
              <a:pPr>
                <a:defRPr/>
              </a:pPr>
              <a:t>2</a:t>
            </a:fld>
            <a:endParaRPr lang="en-US" altLang="ja-JP"/>
          </a:p>
        </p:txBody>
      </p:sp>
      <p:sp>
        <p:nvSpPr>
          <p:cNvPr id="10" name="テキスト ボックス 9"/>
          <p:cNvSpPr txBox="1"/>
          <p:nvPr/>
        </p:nvSpPr>
        <p:spPr>
          <a:xfrm>
            <a:off x="4139952" y="3284984"/>
            <a:ext cx="2664296" cy="830997"/>
          </a:xfrm>
          <a:prstGeom prst="rect">
            <a:avLst/>
          </a:prstGeom>
          <a:noFill/>
        </p:spPr>
        <p:txBody>
          <a:bodyPr wrap="square" rtlCol="0">
            <a:spAutoFit/>
          </a:bodyPr>
          <a:lstStyle/>
          <a:p>
            <a:r>
              <a:rPr kumimoji="1" lang="ja-JP" altLang="en-US" sz="2400" dirty="0">
                <a:solidFill>
                  <a:srgbClr val="C00000"/>
                </a:solidFill>
                <a:latin typeface="Hiragino Maru Gothic ProN W4" panose="020F0400000000000000" pitchFamily="34" charset="-128"/>
                <a:ea typeface="Hiragino Maru Gothic ProN W4" panose="020F0400000000000000" pitchFamily="34" charset="-128"/>
              </a:rPr>
              <a:t>カレーは大好き、</a:t>
            </a:r>
            <a:endParaRPr kumimoji="1" lang="en-US" altLang="ja-JP" sz="2400" dirty="0">
              <a:solidFill>
                <a:srgbClr val="C00000"/>
              </a:solidFill>
              <a:latin typeface="Hiragino Maru Gothic ProN W4" panose="020F0400000000000000" pitchFamily="34" charset="-128"/>
              <a:ea typeface="Hiragino Maru Gothic ProN W4" panose="020F0400000000000000" pitchFamily="34" charset="-128"/>
            </a:endParaRPr>
          </a:p>
          <a:p>
            <a:r>
              <a:rPr kumimoji="1" lang="ja-JP" altLang="en-US" sz="2400" dirty="0">
                <a:solidFill>
                  <a:srgbClr val="C00000"/>
                </a:solidFill>
                <a:latin typeface="Hiragino Maru Gothic ProN W4" panose="020F0400000000000000" pitchFamily="34" charset="-128"/>
                <a:ea typeface="Hiragino Maru Gothic ProN W4" panose="020F0400000000000000" pitchFamily="34" charset="-128"/>
              </a:rPr>
              <a:t>でもちょっと</a:t>
            </a:r>
            <a:r>
              <a:rPr kumimoji="1" lang="en-US" altLang="ja-JP" sz="2400" dirty="0">
                <a:solidFill>
                  <a:srgbClr val="C00000"/>
                </a:solidFill>
                <a:latin typeface="Hiragino Maru Gothic ProN W4" panose="020F0400000000000000" pitchFamily="34" charset="-128"/>
                <a:ea typeface="Hiragino Maru Gothic ProN W4" panose="020F0400000000000000" pitchFamily="34" charset="-128"/>
              </a:rPr>
              <a:t>…</a:t>
            </a:r>
            <a:endParaRPr kumimoji="1" lang="ja-JP" altLang="en-US" sz="2400" dirty="0">
              <a:solidFill>
                <a:srgbClr val="C00000"/>
              </a:solidFill>
              <a:latin typeface="Hiragino Maru Gothic ProN W4" panose="020F0400000000000000" pitchFamily="34" charset="-128"/>
              <a:ea typeface="Hiragino Maru Gothic ProN W4" panose="020F0400000000000000" pitchFamily="34" charset="-128"/>
            </a:endParaRPr>
          </a:p>
        </p:txBody>
      </p:sp>
      <p:sp>
        <p:nvSpPr>
          <p:cNvPr id="11" name="角丸四角形吹き出し 10"/>
          <p:cNvSpPr/>
          <p:nvPr/>
        </p:nvSpPr>
        <p:spPr>
          <a:xfrm>
            <a:off x="1043608" y="3140968"/>
            <a:ext cx="2843808" cy="864096"/>
          </a:xfrm>
          <a:prstGeom prst="wedgeRoundRectCallout">
            <a:avLst>
              <a:gd name="adj1" fmla="val 15915"/>
              <a:gd name="adj2" fmla="val 65988"/>
              <a:gd name="adj3" fmla="val 16667"/>
            </a:avLst>
          </a:prstGeom>
          <a:solidFill>
            <a:srgbClr val="FCA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C00000"/>
                </a:solidFill>
                <a:latin typeface="Hiragino Maru Gothic ProN W4" panose="020F0400000000000000" pitchFamily="34" charset="-128"/>
                <a:ea typeface="Hiragino Maru Gothic ProN W4" panose="020F0400000000000000" pitchFamily="34" charset="-128"/>
              </a:rPr>
              <a:t>おいしそう？？</a:t>
            </a:r>
          </a:p>
        </p:txBody>
      </p:sp>
    </p:spTree>
  </p:cSld>
  <p:clrMapOvr>
    <a:masterClrMapping/>
  </p:clrMapOvr>
  <mc:AlternateContent xmlns:mc="http://schemas.openxmlformats.org/markup-compatibility/2006" xmlns:p14="http://schemas.microsoft.com/office/powerpoint/2010/main">
    <mc:Choice Requires="p14">
      <p:transition spd="slow" p14:dur="2000" advTm="8166"/>
    </mc:Choice>
    <mc:Fallback xmlns="">
      <p:transition spd="slow" advTm="81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dissolv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49" y="980728"/>
            <a:ext cx="9146549" cy="5040560"/>
          </a:xfrm>
          <a:prstGeom prst="rect">
            <a:avLst/>
          </a:prstGeom>
          <a:noFill/>
          <a:ln w="9525">
            <a:noFill/>
            <a:miter lim="800000"/>
            <a:headEnd/>
            <a:tailEnd/>
          </a:ln>
        </p:spPr>
      </p:pic>
      <p:sp>
        <p:nvSpPr>
          <p:cNvPr id="4" name="角丸四角形吹き出し 3"/>
          <p:cNvSpPr/>
          <p:nvPr/>
        </p:nvSpPr>
        <p:spPr>
          <a:xfrm>
            <a:off x="323528" y="4437112"/>
            <a:ext cx="2376264" cy="576064"/>
          </a:xfrm>
          <a:prstGeom prst="wedgeRoundRectCallout">
            <a:avLst>
              <a:gd name="adj1" fmla="val 76313"/>
              <a:gd name="adj2" fmla="val 880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小腸全体に</a:t>
            </a:r>
            <a:r>
              <a:rPr kumimoji="1" lang="en-US" altLang="ja-JP" b="1" dirty="0">
                <a:solidFill>
                  <a:schemeClr val="tx1"/>
                </a:solidFill>
              </a:rPr>
              <a:t>3000</a:t>
            </a:r>
            <a:r>
              <a:rPr kumimoji="1" lang="ja-JP" altLang="en-US" b="1" dirty="0">
                <a:solidFill>
                  <a:schemeClr val="tx1"/>
                </a:solidFill>
              </a:rPr>
              <a:t>万本</a:t>
            </a:r>
          </a:p>
        </p:txBody>
      </p:sp>
      <p:sp>
        <p:nvSpPr>
          <p:cNvPr id="5" name="テキスト ボックス 4"/>
          <p:cNvSpPr txBox="1"/>
          <p:nvPr/>
        </p:nvSpPr>
        <p:spPr>
          <a:xfrm>
            <a:off x="467544" y="260648"/>
            <a:ext cx="5472608" cy="369332"/>
          </a:xfrm>
          <a:prstGeom prst="rect">
            <a:avLst/>
          </a:prstGeom>
          <a:noFill/>
        </p:spPr>
        <p:txBody>
          <a:bodyPr wrap="square" rtlCol="0">
            <a:spAutoFit/>
          </a:bodyPr>
          <a:lstStyle/>
          <a:p>
            <a:r>
              <a:rPr kumimoji="1" lang="ja-JP" altLang="en-US" dirty="0"/>
              <a:t>小腸粘膜の構造：拡大</a:t>
            </a:r>
          </a:p>
        </p:txBody>
      </p:sp>
      <p:sp>
        <p:nvSpPr>
          <p:cNvPr id="6" name="角丸四角形吹き出し 5"/>
          <p:cNvSpPr/>
          <p:nvPr/>
        </p:nvSpPr>
        <p:spPr>
          <a:xfrm>
            <a:off x="5724128" y="404664"/>
            <a:ext cx="2448272" cy="576064"/>
          </a:xfrm>
          <a:prstGeom prst="wedgeRoundRectCallout">
            <a:avLst>
              <a:gd name="adj1" fmla="val -17681"/>
              <a:gd name="adj2" fmla="val 1348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絨毛</a:t>
            </a:r>
            <a:r>
              <a:rPr lang="en-US" altLang="ja-JP" b="1" dirty="0">
                <a:solidFill>
                  <a:schemeClr val="tx1"/>
                </a:solidFill>
              </a:rPr>
              <a:t>1</a:t>
            </a:r>
            <a:r>
              <a:rPr lang="ja-JP" altLang="en-US" b="1" dirty="0">
                <a:solidFill>
                  <a:schemeClr val="tx1"/>
                </a:solidFill>
              </a:rPr>
              <a:t>本当たり</a:t>
            </a:r>
            <a:r>
              <a:rPr lang="en-US" altLang="ja-JP" b="1" dirty="0">
                <a:solidFill>
                  <a:schemeClr val="tx1"/>
                </a:solidFill>
              </a:rPr>
              <a:t>1</a:t>
            </a:r>
            <a:r>
              <a:rPr lang="ja-JP" altLang="en-US" b="1" dirty="0">
                <a:solidFill>
                  <a:schemeClr val="tx1"/>
                </a:solidFill>
              </a:rPr>
              <a:t>億本</a:t>
            </a:r>
            <a:endParaRPr lang="en-US" altLang="ja-JP" b="1" dirty="0">
              <a:solidFill>
                <a:schemeClr val="tx1"/>
              </a:solidFill>
            </a:endParaRPr>
          </a:p>
        </p:txBody>
      </p:sp>
      <p:sp>
        <p:nvSpPr>
          <p:cNvPr id="7" name="テキスト ボックス 6"/>
          <p:cNvSpPr txBox="1"/>
          <p:nvPr/>
        </p:nvSpPr>
        <p:spPr>
          <a:xfrm>
            <a:off x="107504" y="6093296"/>
            <a:ext cx="9036496" cy="461665"/>
          </a:xfrm>
          <a:prstGeom prst="rect">
            <a:avLst/>
          </a:prstGeom>
          <a:noFill/>
        </p:spPr>
        <p:txBody>
          <a:bodyPr wrap="square" rtlCol="0">
            <a:spAutoFit/>
          </a:bodyPr>
          <a:lstStyle/>
          <a:p>
            <a:r>
              <a:rPr kumimoji="1" lang="en-US" altLang="ja-JP" sz="2400" b="1" dirty="0">
                <a:solidFill>
                  <a:srgbClr val="FF0000"/>
                </a:solidFill>
              </a:rPr>
              <a:t>※</a:t>
            </a:r>
            <a:r>
              <a:rPr kumimoji="1" lang="ja-JP" altLang="en-US" sz="2400" b="1" dirty="0">
                <a:solidFill>
                  <a:srgbClr val="FF0000"/>
                </a:solidFill>
              </a:rPr>
              <a:t>小腸の内面表面積：単純な円筒構造である場合に比べ</a:t>
            </a:r>
            <a:r>
              <a:rPr kumimoji="1" lang="en-US" altLang="ja-JP" sz="2400" b="1" dirty="0">
                <a:solidFill>
                  <a:srgbClr val="FF0000"/>
                </a:solidFill>
              </a:rPr>
              <a:t>600</a:t>
            </a:r>
            <a:r>
              <a:rPr kumimoji="1" lang="ja-JP" altLang="en-US" sz="2400" b="1" dirty="0">
                <a:solidFill>
                  <a:srgbClr val="FF0000"/>
                </a:solidFill>
              </a:rPr>
              <a:t>倍以上</a:t>
            </a:r>
          </a:p>
        </p:txBody>
      </p:sp>
      <p:sp>
        <p:nvSpPr>
          <p:cNvPr id="8" name="正方形/長方形 7"/>
          <p:cNvSpPr/>
          <p:nvPr/>
        </p:nvSpPr>
        <p:spPr>
          <a:xfrm>
            <a:off x="2411760" y="260648"/>
            <a:ext cx="3240360" cy="369332"/>
          </a:xfrm>
          <a:prstGeom prst="rect">
            <a:avLst/>
          </a:prstGeom>
        </p:spPr>
        <p:txBody>
          <a:bodyPr wrap="square">
            <a:spAutoFit/>
          </a:bodyPr>
          <a:lstStyle/>
          <a:p>
            <a:pPr lvl="1"/>
            <a:r>
              <a:rPr lang="en-US" altLang="ja-JP" dirty="0">
                <a:latin typeface="Times New Roman" pitchFamily="18" charset="0"/>
                <a:cs typeface="Times New Roman" pitchFamily="18" charset="0"/>
              </a:rPr>
              <a:t>※</a:t>
            </a:r>
            <a:r>
              <a:rPr lang="ja-JP" altLang="en-US" dirty="0">
                <a:latin typeface="Times New Roman" pitchFamily="18" charset="0"/>
                <a:cs typeface="Times New Roman" pitchFamily="18" charset="0"/>
              </a:rPr>
              <a:t>教科書</a:t>
            </a:r>
            <a:r>
              <a:rPr lang="en-US" altLang="ja-JP" dirty="0">
                <a:latin typeface="Times New Roman" pitchFamily="18" charset="0"/>
                <a:cs typeface="Times New Roman" pitchFamily="18" charset="0"/>
              </a:rPr>
              <a:t>p114.</a:t>
            </a:r>
            <a:r>
              <a:rPr lang="ja-JP" altLang="en-US" dirty="0">
                <a:latin typeface="Times New Roman" pitchFamily="18" charset="0"/>
                <a:cs typeface="Times New Roman" pitchFamily="18" charset="0"/>
              </a:rPr>
              <a:t>図</a:t>
            </a:r>
            <a:r>
              <a:rPr lang="en-US" altLang="ja-JP" dirty="0">
                <a:latin typeface="Times New Roman" pitchFamily="18" charset="0"/>
                <a:cs typeface="Times New Roman" pitchFamily="18" charset="0"/>
              </a:rPr>
              <a:t>5-</a:t>
            </a:r>
            <a:r>
              <a:rPr lang="ja-JP" altLang="ja-JP" dirty="0">
                <a:latin typeface="Times New Roman" pitchFamily="18" charset="0"/>
                <a:cs typeface="Times New Roman" pitchFamily="18" charset="0"/>
              </a:rPr>
              <a:t>8</a:t>
            </a:r>
            <a:r>
              <a:rPr lang="ja-JP" altLang="en-US" dirty="0">
                <a:latin typeface="Times New Roman" pitchFamily="18" charset="0"/>
                <a:cs typeface="Times New Roman" pitchFamily="18" charset="0"/>
              </a:rPr>
              <a:t>参照</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5616" y="188640"/>
            <a:ext cx="6768752" cy="707886"/>
          </a:xfrm>
          <a:prstGeom prst="rect">
            <a:avLst/>
          </a:prstGeom>
          <a:noFill/>
        </p:spPr>
        <p:txBody>
          <a:bodyPr wrap="square" rtlCol="0">
            <a:spAutoFit/>
          </a:bodyPr>
          <a:lstStyle/>
          <a:p>
            <a:pPr algn="ctr"/>
            <a:r>
              <a:rPr kumimoji="1" lang="ja-JP" altLang="en-US" sz="4000" dirty="0"/>
              <a:t>糞便の形成</a:t>
            </a:r>
            <a:endParaRPr kumimoji="1" lang="en-US" altLang="ja-JP" sz="4000" dirty="0"/>
          </a:p>
        </p:txBody>
      </p:sp>
      <p:sp>
        <p:nvSpPr>
          <p:cNvPr id="4" name="正方形/長方形 3"/>
          <p:cNvSpPr/>
          <p:nvPr/>
        </p:nvSpPr>
        <p:spPr>
          <a:xfrm>
            <a:off x="611560" y="1052736"/>
            <a:ext cx="8064896" cy="6340197"/>
          </a:xfrm>
          <a:prstGeom prst="rect">
            <a:avLst/>
          </a:prstGeom>
        </p:spPr>
        <p:txBody>
          <a:bodyPr wrap="square">
            <a:spAutoFit/>
          </a:bodyPr>
          <a:lstStyle/>
          <a:p>
            <a:r>
              <a:rPr lang="ja-JP" altLang="en-US" sz="3200" dirty="0"/>
              <a:t>消化と吸収を受けずに残った</a:t>
            </a:r>
            <a:r>
              <a:rPr lang="ja-JP" altLang="en-US" sz="3200" dirty="0">
                <a:solidFill>
                  <a:srgbClr val="FF0000"/>
                </a:solidFill>
              </a:rPr>
              <a:t>残渣</a:t>
            </a:r>
            <a:endParaRPr lang="en-US" altLang="ja-JP" sz="3200" dirty="0">
              <a:solidFill>
                <a:srgbClr val="FF0000"/>
              </a:solidFill>
            </a:endParaRPr>
          </a:p>
          <a:p>
            <a:r>
              <a:rPr lang="ja-JP" altLang="en-US" sz="3200" dirty="0"/>
              <a:t>　　　　　⇒　</a:t>
            </a:r>
            <a:r>
              <a:rPr lang="ja-JP" altLang="en-US" sz="3200" dirty="0">
                <a:solidFill>
                  <a:srgbClr val="FF0000"/>
                </a:solidFill>
              </a:rPr>
              <a:t>大腸（水分を吸収）</a:t>
            </a:r>
            <a:r>
              <a:rPr lang="ja-JP" altLang="en-US" sz="3200" dirty="0"/>
              <a:t>　⇒　糞便</a:t>
            </a:r>
            <a:endParaRPr lang="en-US" altLang="ja-JP" sz="3200" dirty="0"/>
          </a:p>
          <a:p>
            <a:endParaRPr lang="en-US" altLang="ja-JP" sz="3200" dirty="0"/>
          </a:p>
          <a:p>
            <a:r>
              <a:rPr lang="ja-JP" altLang="en-US" sz="3200" dirty="0"/>
              <a:t>　糞便組織：</a:t>
            </a:r>
            <a:endParaRPr lang="en-US" altLang="ja-JP" sz="3200" dirty="0"/>
          </a:p>
          <a:p>
            <a:r>
              <a:rPr lang="ja-JP" altLang="en-US" sz="3200" dirty="0"/>
              <a:t>　　水分（</a:t>
            </a:r>
            <a:r>
              <a:rPr lang="en-US" altLang="ja-JP" sz="3200" dirty="0"/>
              <a:t>75</a:t>
            </a:r>
            <a:r>
              <a:rPr lang="ja-JP" altLang="en-US" sz="3200" dirty="0"/>
              <a:t>％）</a:t>
            </a:r>
            <a:endParaRPr lang="en-US" altLang="ja-JP" sz="3200" dirty="0"/>
          </a:p>
          <a:p>
            <a:r>
              <a:rPr lang="ja-JP" altLang="en-US" sz="3200" dirty="0"/>
              <a:t>　　固形分（</a:t>
            </a:r>
            <a:r>
              <a:rPr lang="en-US" altLang="ja-JP" sz="3200" dirty="0"/>
              <a:t>25</a:t>
            </a:r>
            <a:r>
              <a:rPr lang="ja-JP" altLang="en-US" sz="3200" dirty="0"/>
              <a:t>％）</a:t>
            </a:r>
            <a:endParaRPr lang="en-US" altLang="ja-JP" sz="3200" dirty="0"/>
          </a:p>
          <a:p>
            <a:r>
              <a:rPr lang="ja-JP" altLang="en-US" sz="3200" dirty="0"/>
              <a:t>      　</a:t>
            </a:r>
            <a:r>
              <a:rPr lang="ja-JP" altLang="en-US" sz="3200" dirty="0">
                <a:solidFill>
                  <a:srgbClr val="FF0000"/>
                </a:solidFill>
              </a:rPr>
              <a:t>腸内細菌、消化管上皮細胞の脱落</a:t>
            </a:r>
            <a:endParaRPr lang="en-US" altLang="ja-JP" sz="3200" dirty="0">
              <a:solidFill>
                <a:srgbClr val="FF0000"/>
              </a:solidFill>
            </a:endParaRPr>
          </a:p>
          <a:p>
            <a:endParaRPr lang="en-US" altLang="ja-JP" sz="3200" dirty="0"/>
          </a:p>
          <a:p>
            <a:r>
              <a:rPr lang="ja-JP" altLang="en-US" sz="3200" dirty="0"/>
              <a:t>　構造・機能</a:t>
            </a:r>
            <a:endParaRPr lang="en-US" altLang="ja-JP" sz="3200" dirty="0"/>
          </a:p>
          <a:p>
            <a:r>
              <a:rPr lang="ja-JP" altLang="en-US" sz="3200" dirty="0"/>
              <a:t>　　全長：</a:t>
            </a:r>
            <a:r>
              <a:rPr lang="en-US" altLang="ja-JP" sz="3200" dirty="0"/>
              <a:t>1.5</a:t>
            </a:r>
            <a:r>
              <a:rPr lang="ja-JP" altLang="en-US" sz="3200" dirty="0"/>
              <a:t>～</a:t>
            </a:r>
            <a:r>
              <a:rPr lang="en-US" altLang="ja-JP" sz="3200" dirty="0"/>
              <a:t>1.6 m</a:t>
            </a:r>
            <a:r>
              <a:rPr lang="ja-JP" altLang="en-US" sz="3200" dirty="0" err="1"/>
              <a:t>、</a:t>
            </a:r>
            <a:r>
              <a:rPr lang="ja-JP" altLang="en-US" sz="3200" dirty="0"/>
              <a:t>内径：</a:t>
            </a:r>
            <a:r>
              <a:rPr lang="en-US" altLang="ja-JP" sz="3200" dirty="0"/>
              <a:t>5</a:t>
            </a:r>
            <a:r>
              <a:rPr lang="ja-JP" altLang="en-US" sz="3200" dirty="0"/>
              <a:t>～</a:t>
            </a:r>
            <a:r>
              <a:rPr lang="en-US" altLang="ja-JP" sz="3200" dirty="0"/>
              <a:t>7 cm</a:t>
            </a:r>
          </a:p>
          <a:p>
            <a:r>
              <a:rPr lang="ja-JP" altLang="en-US" sz="3200" dirty="0"/>
              <a:t>　　</a:t>
            </a:r>
            <a:r>
              <a:rPr lang="en-US" altLang="ja-JP" sz="3200" dirty="0">
                <a:solidFill>
                  <a:srgbClr val="FF0000"/>
                </a:solidFill>
              </a:rPr>
              <a:t>※</a:t>
            </a:r>
            <a:r>
              <a:rPr lang="ja-JP" altLang="en-US" sz="3200" dirty="0">
                <a:solidFill>
                  <a:srgbClr val="FF0000"/>
                </a:solidFill>
              </a:rPr>
              <a:t>粘膜面の輪状ひだは少なく、繊毛はない</a:t>
            </a:r>
            <a:endParaRPr lang="en-US" altLang="ja-JP" dirty="0">
              <a:solidFill>
                <a:srgbClr val="FF0000"/>
              </a:solidFill>
            </a:endParaRPr>
          </a:p>
          <a:p>
            <a:endParaRPr lang="en-US" altLang="ja-JP" dirty="0"/>
          </a:p>
          <a:p>
            <a:r>
              <a:rPr lang="ja-JP" altLang="en-US" dirty="0"/>
              <a:t>　　　　　　　　　　　　　　　　</a:t>
            </a:r>
            <a:endParaRPr lang="en-US" altLang="ja-JP" dirty="0"/>
          </a:p>
          <a:p>
            <a:endParaRPr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16632"/>
            <a:ext cx="9109223" cy="5832648"/>
          </a:xfrm>
          <a:prstGeom prst="rect">
            <a:avLst/>
          </a:prstGeom>
          <a:noFill/>
          <a:ln w="9525">
            <a:noFill/>
            <a:miter lim="800000"/>
            <a:headEnd/>
            <a:tailEnd/>
          </a:ln>
        </p:spPr>
      </p:pic>
      <p:cxnSp>
        <p:nvCxnSpPr>
          <p:cNvPr id="6" name="直線コネクタ 5"/>
          <p:cNvCxnSpPr/>
          <p:nvPr/>
        </p:nvCxnSpPr>
        <p:spPr>
          <a:xfrm>
            <a:off x="2051720" y="3645024"/>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860032" y="4365104"/>
            <a:ext cx="1152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3131840" y="2996952"/>
            <a:ext cx="0" cy="64807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5148064" y="3717032"/>
            <a:ext cx="0" cy="64807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611560" y="5805264"/>
            <a:ext cx="7272808" cy="923330"/>
          </a:xfrm>
          <a:prstGeom prst="rect">
            <a:avLst/>
          </a:prstGeom>
        </p:spPr>
        <p:txBody>
          <a:bodyPr wrap="square">
            <a:spAutoFit/>
          </a:bodyPr>
          <a:lstStyle/>
          <a:p>
            <a:r>
              <a:rPr lang="ja-JP" altLang="en-US" dirty="0"/>
              <a:t>　</a:t>
            </a:r>
            <a:r>
              <a:rPr lang="ja-JP" altLang="en-US" b="1" dirty="0">
                <a:solidFill>
                  <a:srgbClr val="FF0000"/>
                </a:solidFill>
              </a:rPr>
              <a:t>盲腸 → 上行結腸 → 横行結腸 → 下行結腸 → </a:t>
            </a:r>
            <a:r>
              <a:rPr lang="en-US" altLang="ja-JP" b="1" dirty="0">
                <a:solidFill>
                  <a:srgbClr val="FF0000"/>
                </a:solidFill>
                <a:latin typeface="Times New Roman" pitchFamily="18" charset="0"/>
                <a:cs typeface="Times New Roman" pitchFamily="18" charset="0"/>
              </a:rPr>
              <a:t>S</a:t>
            </a:r>
            <a:r>
              <a:rPr lang="ja-JP" altLang="en-US" b="1" dirty="0">
                <a:solidFill>
                  <a:srgbClr val="FF0000"/>
                </a:solidFill>
              </a:rPr>
              <a:t>状結腸 → 直腸</a:t>
            </a:r>
            <a:endParaRPr lang="en-US" altLang="ja-JP" b="1" dirty="0">
              <a:solidFill>
                <a:srgbClr val="FF0000"/>
              </a:solidFill>
            </a:endParaRPr>
          </a:p>
          <a:p>
            <a:r>
              <a:rPr lang="ja-JP" altLang="en-US" b="1" dirty="0">
                <a:solidFill>
                  <a:srgbClr val="FF0000"/>
                </a:solidFill>
              </a:rPr>
              <a:t> （液状）  （半流動状） 　 （粥状）         （半粥状）    （固形化）   （固い） </a:t>
            </a:r>
            <a:endParaRPr lang="en-US" altLang="ja-JP" b="1" dirty="0">
              <a:solidFill>
                <a:srgbClr val="FF0000"/>
              </a:solidFill>
            </a:endParaRPr>
          </a:p>
          <a:p>
            <a:r>
              <a:rPr lang="en-US" altLang="ja-JP" b="1" dirty="0">
                <a:solidFill>
                  <a:srgbClr val="FF0000"/>
                </a:solidFill>
              </a:rPr>
              <a:t>  </a:t>
            </a:r>
            <a:r>
              <a:rPr lang="ja-JP" altLang="en-US" b="1" dirty="0">
                <a:solidFill>
                  <a:srgbClr val="FF0000"/>
                </a:solidFill>
              </a:rPr>
              <a:t>肛門：普段は括約筋で閉じていて、便意が起 こると弛めて排泄する。</a:t>
            </a:r>
          </a:p>
        </p:txBody>
      </p:sp>
      <p:sp>
        <p:nvSpPr>
          <p:cNvPr id="8" name="正方形/長方形 7"/>
          <p:cNvSpPr/>
          <p:nvPr/>
        </p:nvSpPr>
        <p:spPr>
          <a:xfrm>
            <a:off x="5580112" y="260648"/>
            <a:ext cx="3240360" cy="369332"/>
          </a:xfrm>
          <a:prstGeom prst="rect">
            <a:avLst/>
          </a:prstGeom>
        </p:spPr>
        <p:txBody>
          <a:bodyPr wrap="square">
            <a:spAutoFit/>
          </a:bodyPr>
          <a:lstStyle/>
          <a:p>
            <a:pPr lvl="1"/>
            <a:r>
              <a:rPr lang="en-US" altLang="ja-JP" dirty="0">
                <a:latin typeface="Times New Roman" pitchFamily="18" charset="0"/>
                <a:cs typeface="Times New Roman" pitchFamily="18" charset="0"/>
              </a:rPr>
              <a:t>※</a:t>
            </a:r>
            <a:r>
              <a:rPr lang="ja-JP" altLang="en-US" dirty="0">
                <a:latin typeface="Times New Roman" pitchFamily="18" charset="0"/>
                <a:cs typeface="Times New Roman" pitchFamily="18" charset="0"/>
              </a:rPr>
              <a:t>教科書</a:t>
            </a:r>
            <a:r>
              <a:rPr lang="en-US" altLang="ja-JP" dirty="0">
                <a:latin typeface="Times New Roman" pitchFamily="18" charset="0"/>
                <a:cs typeface="Times New Roman" pitchFamily="18" charset="0"/>
              </a:rPr>
              <a:t>p123.</a:t>
            </a:r>
            <a:r>
              <a:rPr lang="ja-JP" altLang="en-US">
                <a:latin typeface="Times New Roman" pitchFamily="18" charset="0"/>
                <a:cs typeface="Times New Roman" pitchFamily="18" charset="0"/>
              </a:rPr>
              <a:t>図</a:t>
            </a:r>
            <a:r>
              <a:rPr lang="en-US" altLang="ja-JP" dirty="0">
                <a:latin typeface="Times New Roman" pitchFamily="18" charset="0"/>
                <a:cs typeface="Times New Roman" pitchFamily="18" charset="0"/>
              </a:rPr>
              <a:t>5-11</a:t>
            </a:r>
            <a:r>
              <a:rPr lang="ja-JP" altLang="en-US">
                <a:latin typeface="Times New Roman" pitchFamily="18" charset="0"/>
                <a:cs typeface="Times New Roman" pitchFamily="18" charset="0"/>
              </a:rPr>
              <a:t>参照</a:t>
            </a:r>
            <a:endParaRPr lang="ja-JP" altLang="en-US" dirty="0">
              <a:latin typeface="Times New Roman" pitchFamily="18" charset="0"/>
              <a:cs typeface="Times New Roman" pitchFamily="18" charset="0"/>
            </a:endParaRPr>
          </a:p>
        </p:txBody>
      </p:sp>
      <p:sp>
        <p:nvSpPr>
          <p:cNvPr id="9" name="スライド番号プレースホルダ 8"/>
          <p:cNvSpPr>
            <a:spLocks noGrp="1"/>
          </p:cNvSpPr>
          <p:nvPr>
            <p:ph type="sldNum" sz="quarter" idx="12"/>
          </p:nvPr>
        </p:nvSpPr>
        <p:spPr/>
        <p:txBody>
          <a:bodyPr/>
          <a:lstStyle/>
          <a:p>
            <a:pPr>
              <a:defRPr/>
            </a:pPr>
            <a:fld id="{09A85EB9-F188-4F6C-B85B-8F7498A430D5}" type="slidenum">
              <a:rPr lang="en-US" altLang="ja-JP" smtClean="0"/>
              <a:pPr>
                <a:defRPr/>
              </a:pPr>
              <a:t>22</a:t>
            </a:fld>
            <a:endParaRPr lang="en-US" altLang="ja-JP"/>
          </a:p>
        </p:txBody>
      </p:sp>
      <p:sp>
        <p:nvSpPr>
          <p:cNvPr id="10" name="スマイル 9">
            <a:extLst>
              <a:ext uri="{FF2B5EF4-FFF2-40B4-BE49-F238E27FC236}">
                <a16:creationId xmlns:a16="http://schemas.microsoft.com/office/drawing/2014/main" id="{B40B539A-483D-2E45-BC44-084ED091DE50}"/>
              </a:ext>
            </a:extLst>
          </p:cNvPr>
          <p:cNvSpPr/>
          <p:nvPr/>
        </p:nvSpPr>
        <p:spPr>
          <a:xfrm>
            <a:off x="395536" y="5212979"/>
            <a:ext cx="720080" cy="576064"/>
          </a:xfrm>
          <a:prstGeom prst="smileyFac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pPr>
              <a:defRPr/>
            </a:pPr>
            <a:fld id="{09A85EB9-F188-4F6C-B85B-8F7498A430D5}" type="slidenum">
              <a:rPr lang="en-US" altLang="ja-JP" smtClean="0"/>
              <a:pPr>
                <a:defRPr/>
              </a:pPr>
              <a:t>23</a:t>
            </a:fld>
            <a:endParaRPr lang="en-US" altLang="ja-JP"/>
          </a:p>
        </p:txBody>
      </p:sp>
      <p:pic>
        <p:nvPicPr>
          <p:cNvPr id="52226" name="Picture 2" descr="http://www015.upp.so-net.ne.jp/j-hata/husigi/image/67.gif"/>
          <p:cNvPicPr>
            <a:picLocks noChangeAspect="1" noChangeArrowheads="1"/>
          </p:cNvPicPr>
          <p:nvPr/>
        </p:nvPicPr>
        <p:blipFill>
          <a:blip r:embed="rId2" cstate="print"/>
          <a:srcRect/>
          <a:stretch>
            <a:fillRect/>
          </a:stretch>
        </p:blipFill>
        <p:spPr bwMode="auto">
          <a:xfrm>
            <a:off x="2130276" y="0"/>
            <a:ext cx="7013724" cy="5661248"/>
          </a:xfrm>
          <a:prstGeom prst="rect">
            <a:avLst/>
          </a:prstGeom>
          <a:noFill/>
        </p:spPr>
      </p:pic>
      <p:sp>
        <p:nvSpPr>
          <p:cNvPr id="5" name="正方形/長方形 4"/>
          <p:cNvSpPr/>
          <p:nvPr/>
        </p:nvSpPr>
        <p:spPr>
          <a:xfrm>
            <a:off x="0" y="5805264"/>
            <a:ext cx="8964488" cy="733534"/>
          </a:xfrm>
          <a:prstGeom prst="rect">
            <a:avLst/>
          </a:prstGeom>
        </p:spPr>
        <p:txBody>
          <a:bodyPr wrap="square">
            <a:spAutoFit/>
          </a:bodyPr>
          <a:lstStyle/>
          <a:p>
            <a:pPr>
              <a:lnSpc>
                <a:spcPts val="2500"/>
              </a:lnSpc>
            </a:pPr>
            <a:r>
              <a:rPr lang="ja-JP" altLang="en-US" sz="2000" dirty="0">
                <a:solidFill>
                  <a:srgbClr val="C00000"/>
                </a:solidFill>
              </a:rPr>
              <a:t>：大腸（盲腸、結腸、直腸）では最終的に水分だけを吸収して不要物を便として排出。</a:t>
            </a:r>
            <a:endParaRPr lang="en-US" altLang="ja-JP" sz="2000" dirty="0">
              <a:solidFill>
                <a:srgbClr val="C00000"/>
              </a:solidFill>
            </a:endParaRPr>
          </a:p>
          <a:p>
            <a:pPr>
              <a:lnSpc>
                <a:spcPts val="2500"/>
              </a:lnSpc>
            </a:pPr>
            <a:r>
              <a:rPr lang="ja-JP" altLang="en-US" sz="2000" dirty="0">
                <a:solidFill>
                  <a:srgbClr val="C00000"/>
                </a:solidFill>
              </a:rPr>
              <a:t>：小腸で見られた複雑な絨毛構造がなく、表面は平坦。</a:t>
            </a:r>
          </a:p>
        </p:txBody>
      </p:sp>
      <p:sp>
        <p:nvSpPr>
          <p:cNvPr id="6" name="正方形/長方形 5"/>
          <p:cNvSpPr/>
          <p:nvPr/>
        </p:nvSpPr>
        <p:spPr>
          <a:xfrm>
            <a:off x="1187624" y="6488668"/>
            <a:ext cx="6984776" cy="369332"/>
          </a:xfrm>
          <a:prstGeom prst="rect">
            <a:avLst/>
          </a:prstGeom>
        </p:spPr>
        <p:txBody>
          <a:bodyPr wrap="square">
            <a:spAutoFit/>
          </a:bodyPr>
          <a:lstStyle/>
          <a:p>
            <a:r>
              <a:rPr lang="ja-JP" altLang="en-US" dirty="0"/>
              <a:t>出典：</a:t>
            </a:r>
            <a:r>
              <a:rPr lang="en-US" altLang="ja-JP" dirty="0"/>
              <a:t>http://www015.upp.so-net.ne.jp/j-hata/husigi/syoukaiki.html</a:t>
            </a:r>
            <a:endParaRPr lang="ja-JP" altLang="en-US" dirty="0"/>
          </a:p>
        </p:txBody>
      </p:sp>
      <p:sp>
        <p:nvSpPr>
          <p:cNvPr id="7" name="テキスト ボックス 6"/>
          <p:cNvSpPr txBox="1"/>
          <p:nvPr/>
        </p:nvSpPr>
        <p:spPr>
          <a:xfrm>
            <a:off x="179512" y="260648"/>
            <a:ext cx="2195736" cy="523220"/>
          </a:xfrm>
          <a:prstGeom prst="rect">
            <a:avLst/>
          </a:prstGeom>
          <a:noFill/>
        </p:spPr>
        <p:txBody>
          <a:bodyPr wrap="square" rtlCol="0">
            <a:spAutoFit/>
          </a:bodyPr>
          <a:lstStyle/>
          <a:p>
            <a:r>
              <a:rPr kumimoji="1" lang="ja-JP" altLang="en-US" sz="2800" b="1" dirty="0"/>
              <a:t>大腸の構造</a:t>
            </a:r>
          </a:p>
        </p:txBody>
      </p:sp>
      <p:sp>
        <p:nvSpPr>
          <p:cNvPr id="8" name="正方形/長方形 7"/>
          <p:cNvSpPr/>
          <p:nvPr/>
        </p:nvSpPr>
        <p:spPr>
          <a:xfrm>
            <a:off x="3131840" y="3356992"/>
            <a:ext cx="2286000" cy="369332"/>
          </a:xfrm>
          <a:prstGeom prst="rect">
            <a:avLst/>
          </a:prstGeom>
        </p:spPr>
        <p:txBody>
          <a:bodyPr wrap="square">
            <a:spAutoFit/>
          </a:bodyPr>
          <a:lstStyle/>
          <a:p>
            <a:r>
              <a:rPr lang="ja-JP" altLang="en-US" dirty="0">
                <a:solidFill>
                  <a:srgbClr val="C00000"/>
                </a:solidFill>
              </a:rPr>
              <a:t>：</a:t>
            </a:r>
            <a:endParaRPr lang="ja-JP" altLang="en-US" dirty="0"/>
          </a:p>
        </p:txBody>
      </p:sp>
      <p:sp>
        <p:nvSpPr>
          <p:cNvPr id="9" name="角丸四角形 8"/>
          <p:cNvSpPr/>
          <p:nvPr/>
        </p:nvSpPr>
        <p:spPr>
          <a:xfrm>
            <a:off x="107504" y="1052736"/>
            <a:ext cx="2016224"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600"/>
              </a:lnSpc>
            </a:pPr>
            <a:r>
              <a:rPr lang="ja-JP" altLang="en-US" sz="2400" dirty="0">
                <a:solidFill>
                  <a:srgbClr val="C00000"/>
                </a:solidFill>
              </a:rPr>
              <a:t>大腸は水分を吸収し、</a:t>
            </a:r>
            <a:endParaRPr lang="en-US" altLang="ja-JP" sz="2400" dirty="0">
              <a:solidFill>
                <a:srgbClr val="C00000"/>
              </a:solidFill>
            </a:endParaRPr>
          </a:p>
          <a:p>
            <a:pPr algn="ctr">
              <a:lnSpc>
                <a:spcPts val="3600"/>
              </a:lnSpc>
            </a:pPr>
            <a:r>
              <a:rPr lang="ja-JP" altLang="en-US" sz="2400" dirty="0">
                <a:solidFill>
                  <a:srgbClr val="C00000"/>
                </a:solidFill>
              </a:rPr>
              <a:t>不要なものを集めて</a:t>
            </a:r>
            <a:endParaRPr lang="en-US" altLang="ja-JP" sz="2400" dirty="0">
              <a:solidFill>
                <a:srgbClr val="C00000"/>
              </a:solidFill>
            </a:endParaRPr>
          </a:p>
          <a:p>
            <a:pPr algn="ctr">
              <a:lnSpc>
                <a:spcPts val="3600"/>
              </a:lnSpc>
            </a:pPr>
            <a:r>
              <a:rPr lang="ja-JP" altLang="en-US" sz="2400" dirty="0">
                <a:solidFill>
                  <a:srgbClr val="C00000"/>
                </a:solidFill>
              </a:rPr>
              <a:t>最終的に</a:t>
            </a:r>
            <a:endParaRPr lang="en-US" altLang="ja-JP" sz="2400" dirty="0">
              <a:solidFill>
                <a:srgbClr val="C00000"/>
              </a:solidFill>
            </a:endParaRPr>
          </a:p>
          <a:p>
            <a:pPr algn="ctr">
              <a:lnSpc>
                <a:spcPts val="3600"/>
              </a:lnSpc>
            </a:pPr>
            <a:r>
              <a:rPr lang="ja-JP" altLang="en-US" sz="2400" dirty="0">
                <a:solidFill>
                  <a:srgbClr val="C00000"/>
                </a:solidFill>
              </a:rPr>
              <a:t>便を作る。</a:t>
            </a:r>
            <a:endParaRPr kumimoji="1" lang="ja-JP"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print"/>
          <a:srcRect/>
          <a:stretch>
            <a:fillRect/>
          </a:stretch>
        </p:blipFill>
        <p:spPr bwMode="auto">
          <a:xfrm>
            <a:off x="179388" y="692150"/>
            <a:ext cx="8785225" cy="5616575"/>
          </a:xfrm>
          <a:prstGeom prst="rect">
            <a:avLst/>
          </a:prstGeom>
          <a:noFill/>
          <a:ln w="9525">
            <a:noFill/>
            <a:miter lim="800000"/>
            <a:headEnd/>
            <a:tailEnd/>
          </a:ln>
        </p:spPr>
      </p:pic>
      <p:sp>
        <p:nvSpPr>
          <p:cNvPr id="3" name="正方形/長方形 2"/>
          <p:cNvSpPr/>
          <p:nvPr/>
        </p:nvSpPr>
        <p:spPr>
          <a:xfrm>
            <a:off x="6357938" y="2500313"/>
            <a:ext cx="642937"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スライド番号プレースホルダ 3"/>
          <p:cNvSpPr>
            <a:spLocks noGrp="1"/>
          </p:cNvSpPr>
          <p:nvPr>
            <p:ph type="sldNum" sz="quarter" idx="12"/>
          </p:nvPr>
        </p:nvSpPr>
        <p:spPr/>
        <p:txBody>
          <a:bodyPr/>
          <a:lstStyle/>
          <a:p>
            <a:pPr>
              <a:defRPr/>
            </a:pPr>
            <a:fld id="{AF28D6FB-F7A2-48D6-8B8D-0FA1FF1F873D}" type="slidenum">
              <a:rPr lang="en-US" altLang="ja-JP" smtClean="0"/>
              <a:pPr>
                <a:defRPr/>
              </a:pPr>
              <a:t>24</a:t>
            </a:fld>
            <a:endParaRPr lang="en-US" altLang="ja-JP"/>
          </a:p>
        </p:txBody>
      </p:sp>
      <p:sp>
        <p:nvSpPr>
          <p:cNvPr id="5" name="テキスト ボックス 4"/>
          <p:cNvSpPr txBox="1"/>
          <p:nvPr/>
        </p:nvSpPr>
        <p:spPr>
          <a:xfrm>
            <a:off x="3131840" y="5013176"/>
            <a:ext cx="1008112" cy="369332"/>
          </a:xfrm>
          <a:prstGeom prst="rect">
            <a:avLst/>
          </a:prstGeom>
          <a:solidFill>
            <a:schemeClr val="bg1"/>
          </a:solidFill>
        </p:spPr>
        <p:txBody>
          <a:bodyPr wrap="square" rtlCol="0">
            <a:spAutoFit/>
          </a:bodyPr>
          <a:lstStyle/>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116632"/>
            <a:ext cx="8229600" cy="77809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3600" kern="0" noProof="0" dirty="0">
                <a:solidFill>
                  <a:schemeClr val="tx2"/>
                </a:solidFill>
                <a:latin typeface="Hiragino Maru Gothic ProN W4" panose="020F0400000000000000" pitchFamily="34" charset="-128"/>
                <a:ea typeface="Hiragino Maru Gothic ProN W4" panose="020F0400000000000000" pitchFamily="34" charset="-128"/>
                <a:cs typeface="+mj-cs"/>
              </a:rPr>
              <a:t>食欲と摂食調節②</a:t>
            </a:r>
            <a:endParaRPr kumimoji="1" lang="ja-JP" altLang="en-US" sz="3600" b="0" i="0" u="none" strike="noStrike" kern="0" cap="none" spc="0" normalizeH="0" baseline="0" noProof="0" dirty="0">
              <a:ln>
                <a:noFill/>
              </a:ln>
              <a:solidFill>
                <a:schemeClr val="tx2"/>
              </a:solidFill>
              <a:effectLst/>
              <a:uLnTx/>
              <a:uFillTx/>
              <a:latin typeface="Hiragino Maru Gothic ProN W4" panose="020F0400000000000000" pitchFamily="34" charset="-128"/>
              <a:ea typeface="Hiragino Maru Gothic ProN W4" panose="020F0400000000000000" pitchFamily="34" charset="-128"/>
              <a:cs typeface="+mj-cs"/>
            </a:endParaRPr>
          </a:p>
        </p:txBody>
      </p:sp>
      <p:sp>
        <p:nvSpPr>
          <p:cNvPr id="4" name="テキスト ボックス 3"/>
          <p:cNvSpPr txBox="1"/>
          <p:nvPr/>
        </p:nvSpPr>
        <p:spPr>
          <a:xfrm>
            <a:off x="395536" y="695350"/>
            <a:ext cx="8532440" cy="3310458"/>
          </a:xfrm>
          <a:prstGeom prst="rect">
            <a:avLst/>
          </a:prstGeom>
          <a:noFill/>
        </p:spPr>
        <p:txBody>
          <a:bodyPr wrap="square" rtlCol="0">
            <a:spAutoFit/>
          </a:bodyPr>
          <a:lstStyle/>
          <a:p>
            <a:r>
              <a:rPr lang="ja-JP" altLang="en-US" sz="2800" dirty="0">
                <a:solidFill>
                  <a:srgbClr val="FF0000"/>
                </a:solidFill>
                <a:latin typeface="Hiragino Maru Gothic ProN W4" panose="020F0400000000000000" pitchFamily="34" charset="-128"/>
                <a:ea typeface="Hiragino Maru Gothic ProN W4" panose="020F0400000000000000" pitchFamily="34" charset="-128"/>
              </a:rPr>
              <a:t>満腹であって</a:t>
            </a:r>
            <a:r>
              <a:rPr lang="ja-JP" altLang="en-US" sz="2800">
                <a:solidFill>
                  <a:srgbClr val="FF0000"/>
                </a:solidFill>
                <a:latin typeface="Hiragino Maru Gothic ProN W4" panose="020F0400000000000000" pitchFamily="34" charset="-128"/>
                <a:ea typeface="Hiragino Maru Gothic ProN W4" panose="020F0400000000000000" pitchFamily="34" charset="-128"/>
              </a:rPr>
              <a:t>も</a:t>
            </a:r>
            <a:r>
              <a:rPr lang="en-US" altLang="ja-JP" sz="2800" dirty="0">
                <a:solidFill>
                  <a:srgbClr val="FF0000"/>
                </a:solidFill>
                <a:latin typeface="Hiragino Maru Gothic ProN W4" panose="020F0400000000000000" pitchFamily="34" charset="-128"/>
                <a:ea typeface="Hiragino Maru Gothic ProN W4" panose="020F0400000000000000" pitchFamily="34" charset="-128"/>
              </a:rPr>
              <a:t>…</a:t>
            </a:r>
            <a:r>
              <a:rPr lang="ja-JP" altLang="en-US" sz="2800">
                <a:latin typeface="Hiragino Maru Gothic ProN W4" panose="020F0400000000000000" pitchFamily="34" charset="-128"/>
                <a:ea typeface="Hiragino Maru Gothic ProN W4" panose="020F0400000000000000" pitchFamily="34" charset="-128"/>
              </a:rPr>
              <a:t>：</a:t>
            </a:r>
            <a:r>
              <a:rPr lang="ja-JP" altLang="en-US" sz="2800">
                <a:solidFill>
                  <a:srgbClr val="0070C0"/>
                </a:solidFill>
                <a:latin typeface="Hiragino Maru Gothic ProN W4" panose="020F0400000000000000" pitchFamily="34" charset="-128"/>
                <a:ea typeface="Hiragino Maru Gothic ProN W4" panose="020F0400000000000000" pitchFamily="34" charset="-128"/>
              </a:rPr>
              <a:t>好物</a:t>
            </a:r>
            <a:endParaRPr lang="en-US" altLang="ja-JP" sz="2800" dirty="0">
              <a:solidFill>
                <a:srgbClr val="0070C0"/>
              </a:solidFill>
              <a:latin typeface="Hiragino Maru Gothic ProN W4" panose="020F0400000000000000" pitchFamily="34" charset="-128"/>
              <a:ea typeface="Hiragino Maru Gothic ProN W4" panose="020F0400000000000000" pitchFamily="34" charset="-128"/>
            </a:endParaRPr>
          </a:p>
          <a:p>
            <a:r>
              <a:rPr lang="ja-JP" altLang="en-US" sz="2800">
                <a:latin typeface="Hiragino Maru Gothic ProN W4" panose="020F0400000000000000" pitchFamily="34" charset="-128"/>
                <a:ea typeface="Hiragino Maru Gothic ProN W4" panose="020F0400000000000000" pitchFamily="34" charset="-128"/>
              </a:rPr>
              <a:t>（</a:t>
            </a:r>
            <a:r>
              <a:rPr lang="ja-JP" altLang="en-US" sz="2800" dirty="0">
                <a:latin typeface="Hiragino Maru Gothic ProN W4" panose="020F0400000000000000" pitchFamily="34" charset="-128"/>
                <a:ea typeface="Hiragino Maru Gothic ProN W4" panose="020F0400000000000000" pitchFamily="34" charset="-128"/>
              </a:rPr>
              <a:t>　　　　　　　　など）は「別腹」 ⇒ </a:t>
            </a:r>
            <a:r>
              <a:rPr lang="ja-JP" altLang="en-US" sz="2800" dirty="0">
                <a:solidFill>
                  <a:srgbClr val="0070C0"/>
                </a:solidFill>
                <a:latin typeface="Hiragino Maru Gothic ProN W4" panose="020F0400000000000000" pitchFamily="34" charset="-128"/>
                <a:ea typeface="Hiragino Maru Gothic ProN W4" panose="020F0400000000000000" pitchFamily="34" charset="-128"/>
              </a:rPr>
              <a:t>食欲亢進</a:t>
            </a:r>
            <a:endParaRPr lang="en-US" altLang="ja-JP" sz="2800" dirty="0">
              <a:solidFill>
                <a:srgbClr val="0070C0"/>
              </a:solidFill>
              <a:latin typeface="Hiragino Maru Gothic ProN W4" panose="020F0400000000000000" pitchFamily="34" charset="-128"/>
              <a:ea typeface="Hiragino Maru Gothic ProN W4" panose="020F0400000000000000" pitchFamily="34" charset="-128"/>
            </a:endParaRPr>
          </a:p>
          <a:p>
            <a:endParaRPr lang="en-US" altLang="ja-JP" sz="2800" dirty="0">
              <a:latin typeface="Hiragino Maru Gothic ProN W4" panose="020F0400000000000000" pitchFamily="34" charset="-128"/>
              <a:ea typeface="Hiragino Maru Gothic ProN W4" panose="020F0400000000000000" pitchFamily="34" charset="-128"/>
            </a:endParaRPr>
          </a:p>
          <a:p>
            <a:endParaRPr lang="en-US" altLang="ja-JP" sz="2800" dirty="0">
              <a:latin typeface="Hiragino Maru Gothic ProN W4" panose="020F0400000000000000" pitchFamily="34" charset="-128"/>
              <a:ea typeface="Hiragino Maru Gothic ProN W4" panose="020F0400000000000000" pitchFamily="34" charset="-128"/>
            </a:endParaRPr>
          </a:p>
          <a:p>
            <a:pPr>
              <a:lnSpc>
                <a:spcPts val="4000"/>
              </a:lnSpc>
            </a:pPr>
            <a:r>
              <a:rPr lang="ja-JP" altLang="en-US" sz="2800">
                <a:latin typeface="Hiragino Maru Gothic ProN W4" panose="020F0400000000000000" pitchFamily="34" charset="-128"/>
                <a:ea typeface="Hiragino Maru Gothic ProN W4" panose="020F0400000000000000" pitchFamily="34" charset="-128"/>
              </a:rPr>
              <a:t>　：</a:t>
            </a:r>
            <a:r>
              <a:rPr lang="ja-JP" altLang="en-US" sz="2800" dirty="0">
                <a:latin typeface="Hiragino Maru Gothic ProN W4" panose="020F0400000000000000" pitchFamily="34" charset="-128"/>
                <a:ea typeface="Hiragino Maru Gothic ProN W4" panose="020F0400000000000000" pitchFamily="34" charset="-128"/>
              </a:rPr>
              <a:t>幸せな時に食べたもの ⇒ よい記憶 ⇒ 食欲惹起</a:t>
            </a:r>
            <a:endParaRPr lang="en-US" altLang="ja-JP" sz="2800" dirty="0">
              <a:latin typeface="Hiragino Maru Gothic ProN W4" panose="020F0400000000000000" pitchFamily="34" charset="-128"/>
              <a:ea typeface="Hiragino Maru Gothic ProN W4" panose="020F0400000000000000" pitchFamily="34" charset="-128"/>
            </a:endParaRPr>
          </a:p>
          <a:p>
            <a:pPr>
              <a:lnSpc>
                <a:spcPts val="4000"/>
              </a:lnSpc>
            </a:pPr>
            <a:r>
              <a:rPr lang="en-US" altLang="ja-JP" sz="2800" dirty="0">
                <a:latin typeface="Hiragino Maru Gothic ProN W4" panose="020F0400000000000000" pitchFamily="34" charset="-128"/>
                <a:ea typeface="Hiragino Maru Gothic ProN W4" panose="020F0400000000000000" pitchFamily="34" charset="-128"/>
              </a:rPr>
              <a:t>  ※</a:t>
            </a:r>
            <a:r>
              <a:rPr lang="ja-JP" altLang="en-US" sz="2800" dirty="0">
                <a:latin typeface="Hiragino Maru Gothic ProN W4" panose="020F0400000000000000" pitchFamily="34" charset="-128"/>
                <a:ea typeface="Hiragino Maru Gothic ProN W4" panose="020F0400000000000000" pitchFamily="34" charset="-128"/>
              </a:rPr>
              <a:t>食欲と摂食行動は視覚、味覚、聴覚、</a:t>
            </a:r>
            <a:r>
              <a:rPr lang="ja-JP" altLang="ja-JP" sz="2800">
                <a:latin typeface="Hiragino Maru Gothic ProN W4" panose="020F0400000000000000" pitchFamily="34" charset="-128"/>
                <a:ea typeface="Hiragino Maru Gothic ProN W4" panose="020F0400000000000000" pitchFamily="34" charset="-128"/>
              </a:rPr>
              <a:t>嗅覚</a:t>
            </a:r>
            <a:r>
              <a:rPr lang="ja-JP" altLang="en-US" sz="2800">
                <a:latin typeface="Hiragino Maru Gothic ProN W4" panose="020F0400000000000000" pitchFamily="34" charset="-128"/>
                <a:ea typeface="Hiragino Maru Gothic ProN W4" panose="020F0400000000000000" pitchFamily="34" charset="-128"/>
              </a:rPr>
              <a:t>、</a:t>
            </a:r>
            <a:endParaRPr lang="en-US" altLang="ja-JP" sz="2800" dirty="0">
              <a:latin typeface="Hiragino Maru Gothic ProN W4" panose="020F0400000000000000" pitchFamily="34" charset="-128"/>
              <a:ea typeface="Hiragino Maru Gothic ProN W4" panose="020F0400000000000000" pitchFamily="34" charset="-128"/>
            </a:endParaRPr>
          </a:p>
          <a:p>
            <a:pPr>
              <a:lnSpc>
                <a:spcPts val="4000"/>
              </a:lnSpc>
            </a:pPr>
            <a:r>
              <a:rPr lang="ja-JP" altLang="en-US" sz="2800">
                <a:latin typeface="Hiragino Maru Gothic ProN W4" panose="020F0400000000000000" pitchFamily="34" charset="-128"/>
                <a:ea typeface="Hiragino Maru Gothic ProN W4" panose="020F0400000000000000" pitchFamily="34" charset="-128"/>
              </a:rPr>
              <a:t>　　記憶に左右される</a:t>
            </a:r>
            <a:endParaRPr kumimoji="1" lang="ja-JP" altLang="en-US" sz="2800" dirty="0">
              <a:latin typeface="Hiragino Maru Gothic ProN W4" panose="020F0400000000000000" pitchFamily="34" charset="-128"/>
              <a:ea typeface="Hiragino Maru Gothic ProN W4" panose="020F0400000000000000" pitchFamily="34" charset="-128"/>
            </a:endParaRPr>
          </a:p>
        </p:txBody>
      </p:sp>
      <p:sp>
        <p:nvSpPr>
          <p:cNvPr id="5" name="テキスト ボックス 4"/>
          <p:cNvSpPr txBox="1"/>
          <p:nvPr/>
        </p:nvSpPr>
        <p:spPr>
          <a:xfrm>
            <a:off x="179512" y="4014969"/>
            <a:ext cx="9181528" cy="2606804"/>
          </a:xfrm>
          <a:prstGeom prst="rect">
            <a:avLst/>
          </a:prstGeom>
          <a:noFill/>
        </p:spPr>
        <p:txBody>
          <a:bodyPr wrap="square" rtlCol="0">
            <a:spAutoFit/>
          </a:bodyPr>
          <a:lstStyle/>
          <a:p>
            <a:pPr>
              <a:lnSpc>
                <a:spcPts val="4000"/>
              </a:lnSpc>
            </a:pPr>
            <a:r>
              <a:rPr kumimoji="1" lang="ja-JP" altLang="en-US" sz="2800" b="1">
                <a:solidFill>
                  <a:srgbClr val="FF0000"/>
                </a:solidFill>
              </a:rPr>
              <a:t>摂食調節</a:t>
            </a:r>
            <a:endParaRPr kumimoji="1" lang="en-US" altLang="ja-JP" sz="2800" b="1" dirty="0">
              <a:solidFill>
                <a:srgbClr val="FF0000"/>
              </a:solidFill>
            </a:endParaRPr>
          </a:p>
          <a:p>
            <a:pPr>
              <a:lnSpc>
                <a:spcPts val="4000"/>
              </a:lnSpc>
            </a:pPr>
            <a:r>
              <a:rPr lang="ja-JP" altLang="en-US" sz="2800" dirty="0"/>
              <a:t>  脳が司り、脳は常に感覚器、内臓、血中の情報を感知 </a:t>
            </a:r>
            <a:endParaRPr lang="en-US" altLang="ja-JP" sz="2800" dirty="0"/>
          </a:p>
          <a:p>
            <a:pPr>
              <a:lnSpc>
                <a:spcPts val="4000"/>
              </a:lnSpc>
            </a:pPr>
            <a:r>
              <a:rPr lang="en-US" altLang="ja-JP" sz="2800" dirty="0"/>
              <a:t>  </a:t>
            </a:r>
            <a:r>
              <a:rPr lang="ja-JP" altLang="en-US" sz="2800" dirty="0"/>
              <a:t>して摂食とエネルギー代謝を調節</a:t>
            </a:r>
            <a:endParaRPr lang="en-US" altLang="ja-JP" sz="2800" dirty="0"/>
          </a:p>
          <a:p>
            <a:pPr>
              <a:lnSpc>
                <a:spcPts val="4000"/>
              </a:lnSpc>
            </a:pPr>
            <a:r>
              <a:rPr lang="ja-JP" altLang="en-US" sz="2800" dirty="0"/>
              <a:t>     </a:t>
            </a:r>
            <a:r>
              <a:rPr lang="ja-JP" altLang="en-US" sz="2800" dirty="0">
                <a:solidFill>
                  <a:srgbClr val="0070C0"/>
                </a:solidFill>
              </a:rPr>
              <a:t>末梢</a:t>
            </a:r>
            <a:r>
              <a:rPr lang="ja-JP" altLang="en-US" sz="2800" dirty="0"/>
              <a:t>：胃（食物が入ると満腹、空になると空腹）</a:t>
            </a:r>
            <a:endParaRPr lang="en-US" altLang="ja-JP" sz="2800" dirty="0"/>
          </a:p>
          <a:p>
            <a:pPr>
              <a:lnSpc>
                <a:spcPts val="4000"/>
              </a:lnSpc>
            </a:pPr>
            <a:r>
              <a:rPr lang="ja-JP" altLang="en-US" sz="2800"/>
              <a:t>  </a:t>
            </a:r>
            <a:r>
              <a:rPr lang="en-US" altLang="ja-JP" sz="2800" dirty="0"/>
              <a:t>   </a:t>
            </a:r>
            <a:r>
              <a:rPr lang="ja-JP" altLang="en-US" sz="2800">
                <a:solidFill>
                  <a:srgbClr val="0070C0"/>
                </a:solidFill>
              </a:rPr>
              <a:t>中枢</a:t>
            </a:r>
            <a:r>
              <a:rPr lang="ja-JP" altLang="en-US" sz="2800" dirty="0"/>
              <a:t>：</a:t>
            </a:r>
            <a:r>
              <a:rPr lang="ja-JP" altLang="en-US" sz="2800"/>
              <a:t>間脳の視床下部（満腹</a:t>
            </a:r>
            <a:r>
              <a:rPr lang="ja-JP" altLang="en-US" sz="2800" dirty="0"/>
              <a:t>中枢と摂食中枢が関与）</a:t>
            </a:r>
            <a:endParaRPr kumimoji="1" lang="ja-JP" altLang="en-US" sz="2800" dirty="0"/>
          </a:p>
        </p:txBody>
      </p:sp>
      <p:pic>
        <p:nvPicPr>
          <p:cNvPr id="1026" name="Picture 2" descr="C:\Documents and Settings\fpuadmin\デスクトップ\oharas9.jpg"/>
          <p:cNvPicPr>
            <a:picLocks noChangeAspect="1" noChangeArrowheads="1"/>
          </p:cNvPicPr>
          <p:nvPr/>
        </p:nvPicPr>
        <p:blipFill>
          <a:blip r:embed="rId2" cstate="print"/>
          <a:srcRect/>
          <a:stretch>
            <a:fillRect/>
          </a:stretch>
        </p:blipFill>
        <p:spPr bwMode="auto">
          <a:xfrm>
            <a:off x="1403648" y="1254910"/>
            <a:ext cx="1584176" cy="118989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5329"/>
    </mc:Choice>
    <mc:Fallback xmlns="">
      <p:transition spd="slow" advTm="15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4356" y="799878"/>
            <a:ext cx="8229600" cy="634082"/>
          </a:xfrm>
        </p:spPr>
        <p:txBody>
          <a:bodyPr/>
          <a:lstStyle/>
          <a:p>
            <a:pPr eaLnBrk="1" hangingPunct="1"/>
            <a:r>
              <a:rPr lang="ja-JP" altLang="en-US" dirty="0">
                <a:latin typeface="Hiragino Maru Gothic ProN W4" panose="020F0400000000000000" pitchFamily="34" charset="-128"/>
                <a:ea typeface="Hiragino Maru Gothic ProN W4" panose="020F0400000000000000" pitchFamily="34" charset="-128"/>
              </a:rPr>
              <a:t>摂食行動</a:t>
            </a:r>
          </a:p>
        </p:txBody>
      </p:sp>
      <p:sp>
        <p:nvSpPr>
          <p:cNvPr id="3075" name="Rectangle 3"/>
          <p:cNvSpPr>
            <a:spLocks noGrp="1" noChangeArrowheads="1"/>
          </p:cNvSpPr>
          <p:nvPr>
            <p:ph type="body" idx="1"/>
          </p:nvPr>
        </p:nvSpPr>
        <p:spPr>
          <a:xfrm>
            <a:off x="364356" y="1463675"/>
            <a:ext cx="8435975" cy="4781550"/>
          </a:xfrm>
        </p:spPr>
        <p:txBody>
          <a:bodyPr/>
          <a:lstStyle/>
          <a:p>
            <a:pPr eaLnBrk="1" hangingPunct="1">
              <a:lnSpc>
                <a:spcPts val="4400"/>
              </a:lnSpc>
              <a:buNone/>
            </a:pPr>
            <a:r>
              <a:rPr lang="ja-JP" altLang="en-US" sz="3600" dirty="0">
                <a:solidFill>
                  <a:srgbClr val="FF0000"/>
                </a:solidFill>
                <a:latin typeface="MS PGothic" panose="020B0600070205080204" pitchFamily="34" charset="-128"/>
                <a:ea typeface="MS PGothic" panose="020B0600070205080204" pitchFamily="34" charset="-128"/>
              </a:rPr>
              <a:t>間脳視床下部</a:t>
            </a:r>
          </a:p>
          <a:p>
            <a:pPr lvl="1" eaLnBrk="1" hangingPunct="1">
              <a:lnSpc>
                <a:spcPts val="4400"/>
              </a:lnSpc>
              <a:buNone/>
            </a:pPr>
            <a:r>
              <a:rPr lang="ja-JP" altLang="en-US" dirty="0">
                <a:latin typeface="MS PGothic" panose="020B0600070205080204" pitchFamily="34" charset="-128"/>
                <a:ea typeface="MS PGothic" panose="020B0600070205080204" pitchFamily="34" charset="-128"/>
              </a:rPr>
              <a:t>摂食中枢（外側野）  ⇒ 破壊 ⇒ 摂食停止 ⇒ 痩せ</a:t>
            </a:r>
          </a:p>
          <a:p>
            <a:pPr lvl="1" eaLnBrk="1" hangingPunct="1">
              <a:lnSpc>
                <a:spcPts val="4400"/>
              </a:lnSpc>
              <a:spcBef>
                <a:spcPct val="0"/>
              </a:spcBef>
              <a:buNone/>
            </a:pPr>
            <a:r>
              <a:rPr lang="ja-JP" altLang="en-US" dirty="0">
                <a:latin typeface="MS PGothic" panose="020B0600070205080204" pitchFamily="34" charset="-128"/>
                <a:ea typeface="MS PGothic" panose="020B0600070205080204" pitchFamily="34" charset="-128"/>
              </a:rPr>
              <a:t>満腹中枢（腹内側核 ） ⇒ 破壊 ⇒ 過食 ⇒ </a:t>
            </a:r>
            <a:r>
              <a:rPr lang="ja-JP" altLang="en-US" sz="3200" b="1" dirty="0">
                <a:solidFill>
                  <a:srgbClr val="0070C0"/>
                </a:solidFill>
                <a:latin typeface="MS PGothic" panose="020B0600070205080204" pitchFamily="34" charset="-128"/>
                <a:ea typeface="MS PGothic" panose="020B0600070205080204" pitchFamily="34" charset="-128"/>
              </a:rPr>
              <a:t>肥満</a:t>
            </a:r>
          </a:p>
          <a:p>
            <a:pPr eaLnBrk="1" hangingPunct="1">
              <a:lnSpc>
                <a:spcPts val="4400"/>
              </a:lnSpc>
              <a:buNone/>
            </a:pPr>
            <a:r>
              <a:rPr lang="ja-JP" altLang="en-US">
                <a:solidFill>
                  <a:srgbClr val="FF0000"/>
                </a:solidFill>
                <a:latin typeface="MS PGothic" panose="020B0600070205080204" pitchFamily="34" charset="-128"/>
                <a:ea typeface="MS PGothic" panose="020B0600070205080204" pitchFamily="34" charset="-128"/>
              </a:rPr>
              <a:t>食欲</a:t>
            </a:r>
            <a:r>
              <a:rPr lang="ja-JP" altLang="en-US" dirty="0">
                <a:solidFill>
                  <a:srgbClr val="FF0000"/>
                </a:solidFill>
                <a:latin typeface="MS PGothic" panose="020B0600070205080204" pitchFamily="34" charset="-128"/>
                <a:ea typeface="MS PGothic" panose="020B0600070205080204" pitchFamily="34" charset="-128"/>
              </a:rPr>
              <a:t>調節因子</a:t>
            </a:r>
          </a:p>
          <a:p>
            <a:pPr lvl="1" eaLnBrk="1" hangingPunct="1">
              <a:lnSpc>
                <a:spcPts val="4400"/>
              </a:lnSpc>
              <a:spcBef>
                <a:spcPct val="0"/>
              </a:spcBef>
              <a:buNone/>
            </a:pPr>
            <a:r>
              <a:rPr lang="ja-JP" altLang="en-US">
                <a:latin typeface="MS PGothic" panose="020B0600070205080204" pitchFamily="34" charset="-128"/>
                <a:ea typeface="MS PGothic" panose="020B0600070205080204" pitchFamily="34" charset="-128"/>
                <a:cs typeface="Times New Roman" pitchFamily="18" charset="0"/>
              </a:rPr>
              <a:t>ペプチド性</a:t>
            </a:r>
            <a:r>
              <a:rPr lang="ja-JP" altLang="en-US" dirty="0">
                <a:latin typeface="MS PGothic" panose="020B0600070205080204" pitchFamily="34" charset="-128"/>
                <a:ea typeface="MS PGothic" panose="020B0600070205080204" pitchFamily="34" charset="-128"/>
                <a:cs typeface="Times New Roman" pitchFamily="18" charset="0"/>
              </a:rPr>
              <a:t>食欲調節因子（ホルモン）</a:t>
            </a:r>
            <a:endParaRPr lang="en-US" altLang="ja-JP" dirty="0">
              <a:latin typeface="MS PGothic" panose="020B0600070205080204" pitchFamily="34" charset="-128"/>
              <a:ea typeface="MS PGothic" panose="020B0600070205080204" pitchFamily="34" charset="-128"/>
              <a:cs typeface="Times New Roman" pitchFamily="18" charset="0"/>
            </a:endParaRPr>
          </a:p>
          <a:p>
            <a:pPr lvl="1" eaLnBrk="1" hangingPunct="1">
              <a:lnSpc>
                <a:spcPts val="4400"/>
              </a:lnSpc>
              <a:spcBef>
                <a:spcPct val="0"/>
              </a:spcBef>
              <a:buNone/>
            </a:pPr>
            <a:r>
              <a:rPr lang="ja-JP" altLang="en-US" sz="2400" dirty="0">
                <a:latin typeface="MS PGothic" panose="020B0600070205080204" pitchFamily="34" charset="-128"/>
                <a:ea typeface="MS PGothic" panose="020B0600070205080204" pitchFamily="34" charset="-128"/>
                <a:cs typeface="Times New Roman" pitchFamily="18" charset="0"/>
              </a:rPr>
              <a:t>　インスリン</a:t>
            </a:r>
            <a:r>
              <a:rPr lang="ja-JP" altLang="en-US" sz="2400">
                <a:latin typeface="MS PGothic" panose="020B0600070205080204" pitchFamily="34" charset="-128"/>
                <a:ea typeface="MS PGothic" panose="020B0600070205080204" pitchFamily="34" charset="-128"/>
                <a:cs typeface="Times New Roman" pitchFamily="18" charset="0"/>
              </a:rPr>
              <a:t>、グルカゴン</a:t>
            </a:r>
            <a:endParaRPr lang="en-US" altLang="ja-JP" sz="2400" dirty="0">
              <a:latin typeface="MS PGothic" panose="020B0600070205080204" pitchFamily="34" charset="-128"/>
              <a:ea typeface="MS PGothic" panose="020B0600070205080204" pitchFamily="34" charset="-128"/>
              <a:cs typeface="Times New Roman" pitchFamily="18" charset="0"/>
            </a:endParaRPr>
          </a:p>
          <a:p>
            <a:pPr lvl="1" eaLnBrk="1" hangingPunct="1">
              <a:lnSpc>
                <a:spcPts val="4400"/>
              </a:lnSpc>
              <a:spcBef>
                <a:spcPct val="0"/>
              </a:spcBef>
              <a:buNone/>
            </a:pPr>
            <a:r>
              <a:rPr lang="ja-JP" altLang="en-US" sz="2400" dirty="0">
                <a:solidFill>
                  <a:srgbClr val="FF0000"/>
                </a:solidFill>
                <a:latin typeface="MS PGothic" panose="020B0600070205080204" pitchFamily="34" charset="-128"/>
                <a:ea typeface="MS PGothic" panose="020B0600070205080204" pitchFamily="34" charset="-128"/>
                <a:cs typeface="Times New Roman" pitchFamily="18" charset="0"/>
              </a:rPr>
              <a:t>　レプチン（白色脂肪細胞から生成、分泌されるホルモン） </a:t>
            </a:r>
            <a:endParaRPr lang="en-US" altLang="ja-JP" sz="2400" dirty="0">
              <a:solidFill>
                <a:srgbClr val="FF0000"/>
              </a:solidFill>
              <a:latin typeface="MS PGothic" panose="020B0600070205080204" pitchFamily="34" charset="-128"/>
              <a:ea typeface="MS PGothic" panose="020B0600070205080204" pitchFamily="34" charset="-128"/>
              <a:cs typeface="Times New Roman" pitchFamily="18" charset="0"/>
            </a:endParaRPr>
          </a:p>
          <a:p>
            <a:pPr lvl="1" eaLnBrk="1" hangingPunct="1">
              <a:lnSpc>
                <a:spcPts val="4400"/>
              </a:lnSpc>
              <a:spcBef>
                <a:spcPct val="0"/>
              </a:spcBef>
              <a:buNone/>
            </a:pPr>
            <a:r>
              <a:rPr lang="en-US" altLang="ja-JP" sz="2400" dirty="0">
                <a:solidFill>
                  <a:srgbClr val="FF0000"/>
                </a:solidFill>
                <a:latin typeface="Times New Roman" pitchFamily="18" charset="0"/>
                <a:cs typeface="Times New Roman" pitchFamily="18" charset="0"/>
              </a:rPr>
              <a:t> </a:t>
            </a:r>
            <a:r>
              <a:rPr lang="ja-JP" altLang="en-US" sz="2400" dirty="0">
                <a:solidFill>
                  <a:srgbClr val="FF0000"/>
                </a:solidFill>
                <a:latin typeface="Times New Roman" pitchFamily="18" charset="0"/>
                <a:cs typeface="Times New Roman" pitchFamily="18" charset="0"/>
              </a:rPr>
              <a:t> ⇒ 食欲抑制、エネルギー消費の刺激・維持 ⇒ 肥満防</a:t>
            </a:r>
            <a:r>
              <a:rPr lang="ja-JP" altLang="en-US" sz="2400" dirty="0">
                <a:solidFill>
                  <a:srgbClr val="FF0000"/>
                </a:solidFill>
              </a:rPr>
              <a:t>止）</a:t>
            </a:r>
          </a:p>
          <a:p>
            <a:pPr lvl="1" eaLnBrk="1" hangingPunct="1">
              <a:spcBef>
                <a:spcPct val="0"/>
              </a:spcBef>
              <a:buNone/>
            </a:pPr>
            <a:endParaRPr lang="ja-JP" altLang="en-US" dirty="0"/>
          </a:p>
        </p:txBody>
      </p:sp>
      <p:sp>
        <p:nvSpPr>
          <p:cNvPr id="4" name="スライド番号プレースホルダ 3"/>
          <p:cNvSpPr>
            <a:spLocks noGrp="1"/>
          </p:cNvSpPr>
          <p:nvPr>
            <p:ph type="sldNum" sz="quarter" idx="12"/>
          </p:nvPr>
        </p:nvSpPr>
        <p:spPr/>
        <p:txBody>
          <a:bodyPr/>
          <a:lstStyle/>
          <a:p>
            <a:pPr>
              <a:defRPr/>
            </a:pPr>
            <a:fld id="{5D7848BB-D5EC-4922-948F-916356648190}" type="slidenum">
              <a:rPr lang="en-US" altLang="ja-JP" smtClean="0"/>
              <a:pPr>
                <a:defRPr/>
              </a:pPr>
              <a:t>4</a:t>
            </a:fld>
            <a:endParaRPr lang="en-US" altLang="ja-JP"/>
          </a:p>
        </p:txBody>
      </p:sp>
      <p:sp>
        <p:nvSpPr>
          <p:cNvPr id="5" name="テキスト ボックス 4">
            <a:extLst>
              <a:ext uri="{FF2B5EF4-FFF2-40B4-BE49-F238E27FC236}">
                <a16:creationId xmlns:a16="http://schemas.microsoft.com/office/drawing/2014/main" id="{C97B9D07-A5BD-854E-8A88-5DCE1B56DBEB}"/>
              </a:ext>
            </a:extLst>
          </p:cNvPr>
          <p:cNvSpPr txBox="1"/>
          <p:nvPr/>
        </p:nvSpPr>
        <p:spPr>
          <a:xfrm>
            <a:off x="1747317" y="151110"/>
            <a:ext cx="7396683" cy="461665"/>
          </a:xfrm>
          <a:prstGeom prst="rect">
            <a:avLst/>
          </a:prstGeom>
          <a:noFill/>
        </p:spPr>
        <p:txBody>
          <a:bodyPr wrap="square" rtlCol="0">
            <a:spAutoFit/>
          </a:bodyPr>
          <a:lstStyle/>
          <a:p>
            <a:r>
              <a:rPr lang="ja-JP" altLang="en-US" sz="2400" dirty="0">
                <a:latin typeface="Times New Roman" pitchFamily="18" charset="0"/>
                <a:cs typeface="Times New Roman" pitchFamily="18" charset="0"/>
              </a:rPr>
              <a:t>教科書：基礎栄養学</a:t>
            </a:r>
            <a:r>
              <a:rPr lang="ja-JP" altLang="en-US" sz="2400">
                <a:latin typeface="Times New Roman" pitchFamily="18" charset="0"/>
                <a:cs typeface="Times New Roman" pitchFamily="18" charset="0"/>
              </a:rPr>
              <a:t>（第</a:t>
            </a:r>
            <a:r>
              <a:rPr lang="en-US" altLang="ja-JP" sz="2400" dirty="0">
                <a:latin typeface="Times New Roman" pitchFamily="18" charset="0"/>
                <a:cs typeface="Times New Roman" pitchFamily="18" charset="0"/>
              </a:rPr>
              <a:t>5</a:t>
            </a:r>
            <a:r>
              <a:rPr lang="ja-JP" altLang="en-US" sz="2400">
                <a:latin typeface="Times New Roman" pitchFamily="18" charset="0"/>
                <a:cs typeface="Times New Roman" pitchFamily="18" charset="0"/>
              </a:rPr>
              <a:t>版）</a:t>
            </a:r>
            <a:r>
              <a:rPr lang="en-US" altLang="ja-JP" sz="2400" dirty="0">
                <a:latin typeface="Times New Roman" pitchFamily="18" charset="0"/>
                <a:cs typeface="Times New Roman" pitchFamily="18" charset="0"/>
              </a:rPr>
              <a:t>p41.</a:t>
            </a:r>
            <a:r>
              <a:rPr lang="ja-JP" altLang="en-US" sz="2400">
                <a:latin typeface="Times New Roman" pitchFamily="18" charset="0"/>
                <a:cs typeface="Times New Roman" pitchFamily="18" charset="0"/>
              </a:rPr>
              <a:t>表</a:t>
            </a:r>
            <a:r>
              <a:rPr lang="en-US" altLang="ja-JP" sz="2400" dirty="0">
                <a:latin typeface="Times New Roman" pitchFamily="18" charset="0"/>
                <a:cs typeface="Times New Roman" pitchFamily="18" charset="0"/>
              </a:rPr>
              <a:t>2-23</a:t>
            </a:r>
            <a:r>
              <a:rPr lang="ja-JP" altLang="en-US" sz="2400">
                <a:latin typeface="Times New Roman" pitchFamily="18" charset="0"/>
                <a:cs typeface="Times New Roman" pitchFamily="18" charset="0"/>
              </a:rPr>
              <a:t>、図</a:t>
            </a:r>
            <a:r>
              <a:rPr lang="en-US" altLang="ja-JP" sz="2400" dirty="0">
                <a:latin typeface="Times New Roman" pitchFamily="18" charset="0"/>
                <a:cs typeface="Times New Roman" pitchFamily="18" charset="0"/>
              </a:rPr>
              <a:t>2-16</a:t>
            </a:r>
            <a:r>
              <a:rPr lang="ja-JP" altLang="en-US" sz="2400">
                <a:latin typeface="Times New Roman" pitchFamily="18" charset="0"/>
                <a:cs typeface="Times New Roman" pitchFamily="18" charset="0"/>
              </a:rPr>
              <a:t>参照</a:t>
            </a:r>
            <a:endParaRPr kumimoji="1" lang="ja-JP" alt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fpuadmin\デスクトップ\anabrain.gif"/>
          <p:cNvPicPr>
            <a:picLocks noChangeAspect="1" noChangeArrowheads="1"/>
          </p:cNvPicPr>
          <p:nvPr/>
        </p:nvPicPr>
        <p:blipFill>
          <a:blip r:embed="rId2" cstate="print"/>
          <a:srcRect/>
          <a:stretch>
            <a:fillRect/>
          </a:stretch>
        </p:blipFill>
        <p:spPr bwMode="auto">
          <a:xfrm>
            <a:off x="0" y="404664"/>
            <a:ext cx="9144000" cy="5730802"/>
          </a:xfrm>
          <a:prstGeom prst="rect">
            <a:avLst/>
          </a:prstGeom>
          <a:noFill/>
        </p:spPr>
      </p:pic>
      <p:sp>
        <p:nvSpPr>
          <p:cNvPr id="3" name="スライド番号プレースホルダ 2"/>
          <p:cNvSpPr>
            <a:spLocks noGrp="1"/>
          </p:cNvSpPr>
          <p:nvPr>
            <p:ph type="sldNum" sz="quarter" idx="12"/>
          </p:nvPr>
        </p:nvSpPr>
        <p:spPr/>
        <p:txBody>
          <a:bodyPr/>
          <a:lstStyle/>
          <a:p>
            <a:pPr>
              <a:defRPr/>
            </a:pPr>
            <a:fld id="{AF28D6FB-F7A2-48D6-8B8D-0FA1FF1F873D}" type="slidenum">
              <a:rPr lang="en-US" altLang="ja-JP" smtClean="0"/>
              <a:pPr>
                <a:defRPr/>
              </a:pPr>
              <a:t>5</a:t>
            </a:fld>
            <a:endParaRPr lang="en-US" altLang="ja-JP"/>
          </a:p>
        </p:txBody>
      </p:sp>
      <p:sp>
        <p:nvSpPr>
          <p:cNvPr id="2" name="テキスト ボックス 1">
            <a:extLst>
              <a:ext uri="{FF2B5EF4-FFF2-40B4-BE49-F238E27FC236}">
                <a16:creationId xmlns:a16="http://schemas.microsoft.com/office/drawing/2014/main" id="{BC2C254B-A9DB-9049-B769-B0B8C281DBDC}"/>
              </a:ext>
            </a:extLst>
          </p:cNvPr>
          <p:cNvSpPr txBox="1"/>
          <p:nvPr/>
        </p:nvSpPr>
        <p:spPr>
          <a:xfrm>
            <a:off x="1059423" y="6245225"/>
            <a:ext cx="8064896" cy="523220"/>
          </a:xfrm>
          <a:prstGeom prst="rect">
            <a:avLst/>
          </a:prstGeom>
          <a:noFill/>
        </p:spPr>
        <p:txBody>
          <a:bodyPr wrap="square" rtlCol="0">
            <a:spAutoFit/>
          </a:bodyPr>
          <a:lstStyle/>
          <a:p>
            <a:r>
              <a:rPr kumimoji="1" lang="ja-JP" altLang="en-US" sz="2800"/>
              <a:t>教科書：</a:t>
            </a:r>
            <a:r>
              <a:rPr lang="ja-JP" altLang="en-US" sz="2800">
                <a:latin typeface="Times New Roman" pitchFamily="18" charset="0"/>
                <a:cs typeface="Times New Roman" pitchFamily="18" charset="0"/>
              </a:rPr>
              <a:t>基礎栄養学（第</a:t>
            </a:r>
            <a:r>
              <a:rPr lang="en-US" altLang="ja-JP" sz="2800" dirty="0">
                <a:latin typeface="Times New Roman" pitchFamily="18" charset="0"/>
                <a:cs typeface="Times New Roman" pitchFamily="18" charset="0"/>
              </a:rPr>
              <a:t>5</a:t>
            </a:r>
            <a:r>
              <a:rPr lang="ja-JP" altLang="en-US" sz="2800">
                <a:latin typeface="Times New Roman" pitchFamily="18" charset="0"/>
                <a:cs typeface="Times New Roman" pitchFamily="18" charset="0"/>
              </a:rPr>
              <a:t>版） </a:t>
            </a:r>
            <a:r>
              <a:rPr kumimoji="1" lang="en-US" altLang="ja-JP" sz="2800" dirty="0"/>
              <a:t>p41 </a:t>
            </a:r>
            <a:r>
              <a:rPr kumimoji="1" lang="ja-JP" altLang="en-US" sz="2800"/>
              <a:t>図</a:t>
            </a:r>
            <a:r>
              <a:rPr kumimoji="1" lang="en-US" altLang="ja-JP" sz="2800" dirty="0"/>
              <a:t>2-16</a:t>
            </a:r>
            <a:r>
              <a:rPr kumimoji="1" lang="ja-JP" altLang="en-US" sz="2800"/>
              <a:t>参照</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fpuadmin\デスクトップ\head.gif"/>
          <p:cNvPicPr>
            <a:picLocks noChangeAspect="1" noChangeArrowheads="1"/>
          </p:cNvPicPr>
          <p:nvPr/>
        </p:nvPicPr>
        <p:blipFill>
          <a:blip r:embed="rId2" cstate="print"/>
          <a:srcRect/>
          <a:stretch>
            <a:fillRect/>
          </a:stretch>
        </p:blipFill>
        <p:spPr bwMode="auto">
          <a:xfrm>
            <a:off x="1691680" y="1196752"/>
            <a:ext cx="5040560" cy="4752528"/>
          </a:xfrm>
          <a:prstGeom prst="rect">
            <a:avLst/>
          </a:prstGeom>
          <a:noFill/>
        </p:spPr>
      </p:pic>
      <p:sp>
        <p:nvSpPr>
          <p:cNvPr id="4" name="テキスト ボックス 3"/>
          <p:cNvSpPr txBox="1"/>
          <p:nvPr/>
        </p:nvSpPr>
        <p:spPr>
          <a:xfrm>
            <a:off x="1791707" y="109825"/>
            <a:ext cx="7056784" cy="584775"/>
          </a:xfrm>
          <a:prstGeom prst="rect">
            <a:avLst/>
          </a:prstGeom>
          <a:noFill/>
        </p:spPr>
        <p:txBody>
          <a:bodyPr wrap="square" rtlCol="0">
            <a:spAutoFit/>
          </a:bodyPr>
          <a:lstStyle/>
          <a:p>
            <a:r>
              <a:rPr kumimoji="1" lang="ja-JP" altLang="en-US" sz="3200" dirty="0">
                <a:solidFill>
                  <a:srgbClr val="FF0000"/>
                </a:solidFill>
                <a:latin typeface="Hiragino Maru Gothic ProN W4" panose="020F0400000000000000" pitchFamily="34" charset="-128"/>
                <a:ea typeface="Hiragino Maru Gothic ProN W4" panose="020F0400000000000000" pitchFamily="34" charset="-128"/>
              </a:rPr>
              <a:t>摂食中枢と満腹中枢のメカニズム</a:t>
            </a:r>
          </a:p>
        </p:txBody>
      </p:sp>
      <p:sp>
        <p:nvSpPr>
          <p:cNvPr id="5" name="角丸四角形吹き出し 4"/>
          <p:cNvSpPr/>
          <p:nvPr/>
        </p:nvSpPr>
        <p:spPr>
          <a:xfrm>
            <a:off x="6623720" y="908720"/>
            <a:ext cx="2520280" cy="3960440"/>
          </a:xfrm>
          <a:prstGeom prst="wedgeRoundRectCallout">
            <a:avLst>
              <a:gd name="adj1" fmla="val -63054"/>
              <a:gd name="adj2" fmla="val 417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700"/>
              </a:lnSpc>
            </a:pPr>
            <a:r>
              <a:rPr lang="ja-JP" altLang="en-US" dirty="0">
                <a:solidFill>
                  <a:schemeClr val="tx1"/>
                </a:solidFill>
                <a:latin typeface="+mj-ea"/>
                <a:ea typeface="+mj-ea"/>
              </a:rPr>
              <a:t>食事を始めてから</a:t>
            </a:r>
            <a:r>
              <a:rPr lang="en-US" altLang="ja-JP" b="1" dirty="0">
                <a:solidFill>
                  <a:schemeClr val="tx1"/>
                </a:solidFill>
                <a:latin typeface="+mj-ea"/>
                <a:ea typeface="+mj-ea"/>
              </a:rPr>
              <a:t>20</a:t>
            </a:r>
            <a:r>
              <a:rPr lang="ja-JP" altLang="en-US" b="1" dirty="0">
                <a:solidFill>
                  <a:schemeClr val="tx1"/>
                </a:solidFill>
                <a:latin typeface="+mj-ea"/>
                <a:ea typeface="+mj-ea"/>
              </a:rPr>
              <a:t>分</a:t>
            </a:r>
            <a:r>
              <a:rPr lang="ja-JP" altLang="en-US" dirty="0">
                <a:solidFill>
                  <a:schemeClr val="tx1"/>
                </a:solidFill>
                <a:latin typeface="+mj-ea"/>
                <a:ea typeface="+mj-ea"/>
              </a:rPr>
              <a:t>ほどかかるので、この間に必要以上に食べてしまうと、満腹中枢から満腹感の信号が出される前に多量のエネルギーを摂ることになってしまう。</a:t>
            </a:r>
            <a:endParaRPr lang="en-US" altLang="ja-JP" dirty="0">
              <a:solidFill>
                <a:schemeClr val="tx1"/>
              </a:solidFill>
              <a:latin typeface="+mj-ea"/>
              <a:ea typeface="+mj-ea"/>
            </a:endParaRPr>
          </a:p>
          <a:p>
            <a:pPr>
              <a:lnSpc>
                <a:spcPts val="2700"/>
              </a:lnSpc>
            </a:pPr>
            <a:r>
              <a:rPr lang="ja-JP" altLang="en-US" dirty="0">
                <a:solidFill>
                  <a:schemeClr val="tx1"/>
                </a:solidFill>
                <a:latin typeface="+mj-ea"/>
                <a:ea typeface="+mj-ea"/>
              </a:rPr>
              <a:t>早食いの人が太りやすいのはこのため。</a:t>
            </a:r>
          </a:p>
        </p:txBody>
      </p:sp>
      <p:sp>
        <p:nvSpPr>
          <p:cNvPr id="7" name="角丸四角形吹き出し 6"/>
          <p:cNvSpPr/>
          <p:nvPr/>
        </p:nvSpPr>
        <p:spPr>
          <a:xfrm>
            <a:off x="0" y="188640"/>
            <a:ext cx="1763688" cy="6381328"/>
          </a:xfrm>
          <a:prstGeom prst="wedgeRoundRectCallout">
            <a:avLst>
              <a:gd name="adj1" fmla="val 54836"/>
              <a:gd name="adj2" fmla="val -128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lang="ja-JP" altLang="en-US" dirty="0">
                <a:solidFill>
                  <a:srgbClr val="C00000"/>
                </a:solidFill>
                <a:latin typeface="+mn-ea"/>
              </a:rPr>
              <a:t>体内のエネルギー消費</a:t>
            </a:r>
            <a:endParaRPr lang="en-US" altLang="ja-JP" dirty="0">
              <a:solidFill>
                <a:srgbClr val="C00000"/>
              </a:solidFill>
              <a:latin typeface="+mn-ea"/>
            </a:endParaRPr>
          </a:p>
          <a:p>
            <a:pPr>
              <a:lnSpc>
                <a:spcPts val="2300"/>
              </a:lnSpc>
            </a:pPr>
            <a:r>
              <a:rPr lang="ja-JP" altLang="en-US" dirty="0">
                <a:solidFill>
                  <a:schemeClr val="tx1"/>
                </a:solidFill>
                <a:latin typeface="+mn-ea"/>
              </a:rPr>
              <a:t>：血糖値低下⇒脂肪分解し　　</a:t>
            </a:r>
            <a:endParaRPr lang="en-US" altLang="ja-JP" dirty="0">
              <a:solidFill>
                <a:schemeClr val="tx1"/>
              </a:solidFill>
              <a:latin typeface="+mn-ea"/>
            </a:endParaRPr>
          </a:p>
          <a:p>
            <a:pPr>
              <a:lnSpc>
                <a:spcPts val="2300"/>
              </a:lnSpc>
            </a:pPr>
            <a:r>
              <a:rPr lang="ja-JP" altLang="en-US" dirty="0">
                <a:solidFill>
                  <a:schemeClr val="tx1"/>
                </a:solidFill>
                <a:latin typeface="+mn-ea"/>
              </a:rPr>
              <a:t>　てエネル　</a:t>
            </a:r>
            <a:endParaRPr lang="en-US" altLang="ja-JP" dirty="0">
              <a:solidFill>
                <a:schemeClr val="tx1"/>
              </a:solidFill>
              <a:latin typeface="+mn-ea"/>
            </a:endParaRPr>
          </a:p>
          <a:p>
            <a:pPr>
              <a:lnSpc>
                <a:spcPts val="2300"/>
              </a:lnSpc>
            </a:pPr>
            <a:r>
              <a:rPr lang="ja-JP" altLang="en-US" dirty="0">
                <a:solidFill>
                  <a:schemeClr val="tx1"/>
                </a:solidFill>
                <a:latin typeface="+mn-ea"/>
              </a:rPr>
              <a:t>　ギーを作り</a:t>
            </a:r>
            <a:endParaRPr lang="en-US" altLang="ja-JP" dirty="0">
              <a:solidFill>
                <a:schemeClr val="tx1"/>
              </a:solidFill>
              <a:latin typeface="+mn-ea"/>
            </a:endParaRPr>
          </a:p>
          <a:p>
            <a:pPr>
              <a:lnSpc>
                <a:spcPts val="2300"/>
              </a:lnSpc>
            </a:pPr>
            <a:r>
              <a:rPr lang="ja-JP" altLang="en-US" dirty="0">
                <a:solidFill>
                  <a:schemeClr val="tx1"/>
                </a:solidFill>
                <a:latin typeface="+mn-ea"/>
              </a:rPr>
              <a:t>　出そうとする。</a:t>
            </a:r>
            <a:endParaRPr lang="en-US" altLang="ja-JP" dirty="0">
              <a:solidFill>
                <a:schemeClr val="tx1"/>
              </a:solidFill>
              <a:latin typeface="+mn-ea"/>
            </a:endParaRPr>
          </a:p>
          <a:p>
            <a:pPr>
              <a:lnSpc>
                <a:spcPts val="2300"/>
              </a:lnSpc>
            </a:pPr>
            <a:r>
              <a:rPr lang="en-US" altLang="ja-JP" dirty="0">
                <a:solidFill>
                  <a:schemeClr val="tx1"/>
                </a:solidFill>
                <a:latin typeface="+mn-ea"/>
              </a:rPr>
              <a:t>※</a:t>
            </a:r>
            <a:r>
              <a:rPr lang="ja-JP" altLang="en-US" dirty="0">
                <a:solidFill>
                  <a:schemeClr val="tx1"/>
                </a:solidFill>
                <a:latin typeface="+mn-ea"/>
              </a:rPr>
              <a:t>脂肪を分解　　</a:t>
            </a:r>
            <a:endParaRPr lang="en-US" altLang="ja-JP" dirty="0">
              <a:solidFill>
                <a:schemeClr val="tx1"/>
              </a:solidFill>
              <a:latin typeface="+mn-ea"/>
            </a:endParaRPr>
          </a:p>
          <a:p>
            <a:pPr>
              <a:lnSpc>
                <a:spcPts val="2300"/>
              </a:lnSpc>
            </a:pPr>
            <a:r>
              <a:rPr lang="ja-JP" altLang="en-US" dirty="0">
                <a:solidFill>
                  <a:schemeClr val="tx1"/>
                </a:solidFill>
                <a:latin typeface="+mn-ea"/>
              </a:rPr>
              <a:t>　する時にで</a:t>
            </a:r>
            <a:endParaRPr lang="en-US" altLang="ja-JP" dirty="0">
              <a:solidFill>
                <a:schemeClr val="tx1"/>
              </a:solidFill>
              <a:latin typeface="+mn-ea"/>
            </a:endParaRPr>
          </a:p>
          <a:p>
            <a:pPr>
              <a:lnSpc>
                <a:spcPts val="2300"/>
              </a:lnSpc>
            </a:pPr>
            <a:r>
              <a:rPr lang="ja-JP" altLang="en-US" dirty="0">
                <a:solidFill>
                  <a:schemeClr val="tx1"/>
                </a:solidFill>
                <a:latin typeface="+mn-ea"/>
              </a:rPr>
              <a:t>　きるのが遊　</a:t>
            </a:r>
            <a:endParaRPr lang="en-US" altLang="ja-JP" dirty="0">
              <a:solidFill>
                <a:schemeClr val="tx1"/>
              </a:solidFill>
              <a:latin typeface="+mn-ea"/>
            </a:endParaRPr>
          </a:p>
          <a:p>
            <a:pPr>
              <a:lnSpc>
                <a:spcPts val="2300"/>
              </a:lnSpc>
            </a:pPr>
            <a:r>
              <a:rPr lang="ja-JP" altLang="en-US" dirty="0">
                <a:solidFill>
                  <a:schemeClr val="tx1"/>
                </a:solidFill>
                <a:latin typeface="+mn-ea"/>
              </a:rPr>
              <a:t>　離脂肪酸。</a:t>
            </a:r>
            <a:br>
              <a:rPr lang="ja-JP" altLang="en-US" dirty="0">
                <a:solidFill>
                  <a:schemeClr val="tx1"/>
                </a:solidFill>
                <a:latin typeface="+mn-ea"/>
              </a:rPr>
            </a:br>
            <a:r>
              <a:rPr lang="ja-JP" altLang="en-US" dirty="0">
                <a:solidFill>
                  <a:schemeClr val="tx1"/>
                </a:solidFill>
                <a:latin typeface="+mn-ea"/>
              </a:rPr>
              <a:t>　遊離脂肪酸　</a:t>
            </a:r>
            <a:endParaRPr lang="en-US" altLang="ja-JP" dirty="0">
              <a:solidFill>
                <a:schemeClr val="tx1"/>
              </a:solidFill>
              <a:latin typeface="+mn-ea"/>
            </a:endParaRPr>
          </a:p>
          <a:p>
            <a:pPr>
              <a:lnSpc>
                <a:spcPts val="2300"/>
              </a:lnSpc>
            </a:pPr>
            <a:r>
              <a:rPr lang="ja-JP" altLang="en-US" dirty="0">
                <a:solidFill>
                  <a:schemeClr val="tx1"/>
                </a:solidFill>
                <a:latin typeface="+mn-ea"/>
              </a:rPr>
              <a:t>　が血液中に　</a:t>
            </a:r>
            <a:endParaRPr lang="en-US" altLang="ja-JP" dirty="0">
              <a:solidFill>
                <a:schemeClr val="tx1"/>
              </a:solidFill>
              <a:latin typeface="+mn-ea"/>
            </a:endParaRPr>
          </a:p>
          <a:p>
            <a:pPr>
              <a:lnSpc>
                <a:spcPts val="2300"/>
              </a:lnSpc>
            </a:pPr>
            <a:r>
              <a:rPr lang="ja-JP" altLang="en-US" dirty="0">
                <a:solidFill>
                  <a:schemeClr val="tx1"/>
                </a:solidFill>
                <a:latin typeface="+mn-ea"/>
              </a:rPr>
              <a:t>　増えてくると　</a:t>
            </a:r>
            <a:endParaRPr lang="en-US" altLang="ja-JP" dirty="0">
              <a:solidFill>
                <a:schemeClr val="tx1"/>
              </a:solidFill>
              <a:latin typeface="+mn-ea"/>
            </a:endParaRPr>
          </a:p>
          <a:p>
            <a:pPr>
              <a:lnSpc>
                <a:spcPts val="2300"/>
              </a:lnSpc>
            </a:pPr>
            <a:r>
              <a:rPr lang="ja-JP" altLang="en-US" dirty="0">
                <a:solidFill>
                  <a:schemeClr val="tx1"/>
                </a:solidFill>
                <a:latin typeface="+mn-ea"/>
              </a:rPr>
              <a:t>⇒情報が摂食　</a:t>
            </a:r>
            <a:endParaRPr lang="en-US" altLang="ja-JP" dirty="0">
              <a:solidFill>
                <a:schemeClr val="tx1"/>
              </a:solidFill>
              <a:latin typeface="+mn-ea"/>
            </a:endParaRPr>
          </a:p>
          <a:p>
            <a:pPr>
              <a:lnSpc>
                <a:spcPts val="2300"/>
              </a:lnSpc>
            </a:pPr>
            <a:r>
              <a:rPr lang="ja-JP" altLang="en-US" dirty="0">
                <a:solidFill>
                  <a:schemeClr val="tx1"/>
                </a:solidFill>
                <a:latin typeface="+mn-ea"/>
              </a:rPr>
              <a:t>　中枢に送ら　</a:t>
            </a:r>
            <a:endParaRPr lang="en-US" altLang="ja-JP" dirty="0">
              <a:solidFill>
                <a:schemeClr val="tx1"/>
              </a:solidFill>
              <a:latin typeface="+mn-ea"/>
            </a:endParaRPr>
          </a:p>
          <a:p>
            <a:pPr>
              <a:lnSpc>
                <a:spcPts val="2300"/>
              </a:lnSpc>
            </a:pPr>
            <a:r>
              <a:rPr lang="ja-JP" altLang="en-US" dirty="0">
                <a:solidFill>
                  <a:schemeClr val="tx1"/>
                </a:solidFill>
                <a:latin typeface="+mn-ea"/>
              </a:rPr>
              <a:t>　</a:t>
            </a:r>
            <a:r>
              <a:rPr lang="ja-JP" altLang="en-US" dirty="0" err="1">
                <a:solidFill>
                  <a:schemeClr val="tx1"/>
                </a:solidFill>
                <a:latin typeface="+mn-ea"/>
              </a:rPr>
              <a:t>れ</a:t>
            </a:r>
            <a:r>
              <a:rPr lang="ja-JP" altLang="en-US" dirty="0">
                <a:solidFill>
                  <a:schemeClr val="tx1"/>
                </a:solidFill>
                <a:latin typeface="+mn-ea"/>
              </a:rPr>
              <a:t>空腹感と</a:t>
            </a:r>
            <a:endParaRPr lang="en-US" altLang="ja-JP" dirty="0">
              <a:solidFill>
                <a:schemeClr val="tx1"/>
              </a:solidFill>
              <a:latin typeface="+mn-ea"/>
            </a:endParaRPr>
          </a:p>
          <a:p>
            <a:pPr>
              <a:lnSpc>
                <a:spcPts val="2300"/>
              </a:lnSpc>
            </a:pPr>
            <a:r>
              <a:rPr lang="ja-JP" altLang="en-US" dirty="0">
                <a:solidFill>
                  <a:schemeClr val="tx1"/>
                </a:solidFill>
                <a:latin typeface="+mn-ea"/>
              </a:rPr>
              <a:t>　なってエネル</a:t>
            </a:r>
            <a:endParaRPr lang="en-US" altLang="ja-JP" dirty="0">
              <a:solidFill>
                <a:schemeClr val="tx1"/>
              </a:solidFill>
              <a:latin typeface="+mn-ea"/>
            </a:endParaRPr>
          </a:p>
          <a:p>
            <a:pPr>
              <a:lnSpc>
                <a:spcPts val="2300"/>
              </a:lnSpc>
            </a:pPr>
            <a:r>
              <a:rPr lang="ja-JP" altLang="en-US" dirty="0">
                <a:solidFill>
                  <a:schemeClr val="tx1"/>
                </a:solidFill>
                <a:latin typeface="+mn-ea"/>
              </a:rPr>
              <a:t>　ギーの補給</a:t>
            </a:r>
            <a:endParaRPr lang="en-US" altLang="ja-JP" dirty="0">
              <a:solidFill>
                <a:schemeClr val="tx1"/>
              </a:solidFill>
              <a:latin typeface="+mn-ea"/>
            </a:endParaRPr>
          </a:p>
          <a:p>
            <a:pPr>
              <a:lnSpc>
                <a:spcPts val="2300"/>
              </a:lnSpc>
            </a:pPr>
            <a:r>
              <a:rPr lang="ja-JP" altLang="en-US" dirty="0">
                <a:solidFill>
                  <a:schemeClr val="tx1"/>
                </a:solidFill>
                <a:latin typeface="+mn-ea"/>
              </a:rPr>
              <a:t>　を促す。</a:t>
            </a:r>
            <a:endParaRPr kumimoji="1" lang="ja-JP" altLang="en-US" dirty="0">
              <a:solidFill>
                <a:schemeClr val="tx1"/>
              </a:solidFill>
              <a:latin typeface="+mn-ea"/>
            </a:endParaRPr>
          </a:p>
        </p:txBody>
      </p:sp>
      <p:sp>
        <p:nvSpPr>
          <p:cNvPr id="8" name="スライド番号プレースホルダ 7"/>
          <p:cNvSpPr>
            <a:spLocks noGrp="1"/>
          </p:cNvSpPr>
          <p:nvPr>
            <p:ph type="sldNum" sz="quarter" idx="12"/>
          </p:nvPr>
        </p:nvSpPr>
        <p:spPr/>
        <p:txBody>
          <a:bodyPr/>
          <a:lstStyle/>
          <a:p>
            <a:pPr>
              <a:defRPr/>
            </a:pPr>
            <a:fld id="{AF28D6FB-F7A2-48D6-8B8D-0FA1FF1F873D}" type="slidenum">
              <a:rPr lang="en-US" altLang="ja-JP" smtClean="0"/>
              <a:pPr>
                <a:defRPr/>
              </a:pPr>
              <a:t>6</a:t>
            </a:fld>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692696"/>
            <a:ext cx="8731950" cy="5311711"/>
          </a:xfrm>
          <a:prstGeom prst="rect">
            <a:avLst/>
          </a:prstGeom>
        </p:spPr>
        <p:txBody>
          <a:bodyPr wrap="square">
            <a:spAutoFit/>
          </a:bodyPr>
          <a:lstStyle/>
          <a:p>
            <a:pPr>
              <a:lnSpc>
                <a:spcPts val="3700"/>
              </a:lnSpc>
            </a:pPr>
            <a:r>
              <a:rPr lang="en-US" altLang="ja-JP" sz="2800" dirty="0"/>
              <a:t>  </a:t>
            </a:r>
            <a:r>
              <a:rPr lang="ja-JP" altLang="en-US" sz="2400" dirty="0"/>
              <a:t>：</a:t>
            </a:r>
            <a:r>
              <a:rPr lang="ja-JP" altLang="ja-JP" sz="2400" dirty="0"/>
              <a:t>生物が摂取した物質を分解処理して</a:t>
            </a:r>
            <a:r>
              <a:rPr lang="ja-JP" altLang="en-US" sz="2400" dirty="0">
                <a:solidFill>
                  <a:srgbClr val="0070C0"/>
                </a:solidFill>
              </a:rPr>
              <a:t>吸収されやすい形</a:t>
            </a:r>
            <a:r>
              <a:rPr lang="ja-JP" altLang="ja-JP" sz="2400" dirty="0">
                <a:solidFill>
                  <a:srgbClr val="0070C0"/>
                </a:solidFill>
              </a:rPr>
              <a:t>にする</a:t>
            </a:r>
            <a:endParaRPr lang="en-US" altLang="ja-JP" sz="2400" dirty="0">
              <a:solidFill>
                <a:srgbClr val="0070C0"/>
              </a:solidFill>
            </a:endParaRPr>
          </a:p>
          <a:p>
            <a:pPr>
              <a:lnSpc>
                <a:spcPts val="3700"/>
              </a:lnSpc>
            </a:pPr>
            <a:r>
              <a:rPr lang="ja-JP" altLang="en-US" sz="2400" dirty="0">
                <a:solidFill>
                  <a:srgbClr val="0070C0"/>
                </a:solidFill>
              </a:rPr>
              <a:t>　　</a:t>
            </a:r>
            <a:r>
              <a:rPr lang="ja-JP" altLang="ja-JP" sz="2400" dirty="0">
                <a:solidFill>
                  <a:srgbClr val="0070C0"/>
                </a:solidFill>
              </a:rPr>
              <a:t>過程</a:t>
            </a:r>
            <a:r>
              <a:rPr lang="ja-JP" altLang="en-US" sz="2400" dirty="0"/>
              <a:t>（</a:t>
            </a:r>
            <a:r>
              <a:rPr lang="ja-JP" altLang="ja-JP" sz="2400" dirty="0"/>
              <a:t>生体の体内や体外、細胞内または細胞外</a:t>
            </a:r>
            <a:r>
              <a:rPr lang="ja-JP" altLang="en-US" sz="2400" dirty="0"/>
              <a:t>で行われる）</a:t>
            </a:r>
            <a:endParaRPr lang="en-US" altLang="ja-JP" sz="2400" dirty="0"/>
          </a:p>
          <a:p>
            <a:pPr>
              <a:lnSpc>
                <a:spcPts val="3700"/>
              </a:lnSpc>
            </a:pPr>
            <a:r>
              <a:rPr lang="en-US" altLang="ja-JP" sz="2800" dirty="0"/>
              <a:t> </a:t>
            </a:r>
            <a:r>
              <a:rPr lang="ja-JP" altLang="en-US" sz="3200" dirty="0">
                <a:solidFill>
                  <a:srgbClr val="FF0000"/>
                </a:solidFill>
                <a:latin typeface="Hiragino Maru Gothic ProN W4" panose="020F0400000000000000" pitchFamily="34" charset="-128"/>
                <a:ea typeface="Hiragino Maru Gothic ProN W4" panose="020F0400000000000000" pitchFamily="34" charset="-128"/>
              </a:rPr>
              <a:t>① </a:t>
            </a:r>
            <a:r>
              <a:rPr lang="ja-JP" altLang="ja-JP" sz="3200" dirty="0">
                <a:solidFill>
                  <a:srgbClr val="FF0000"/>
                </a:solidFill>
                <a:latin typeface="Hiragino Maru Gothic ProN W4" panose="020F0400000000000000" pitchFamily="34" charset="-128"/>
                <a:ea typeface="Hiragino Maru Gothic ProN W4" panose="020F0400000000000000" pitchFamily="34" charset="-128"/>
              </a:rPr>
              <a:t>物理的</a:t>
            </a:r>
            <a:r>
              <a:rPr lang="ja-JP" altLang="en-US" sz="3200" dirty="0">
                <a:solidFill>
                  <a:srgbClr val="FF0000"/>
                </a:solidFill>
                <a:latin typeface="Hiragino Maru Gothic ProN W4" panose="020F0400000000000000" pitchFamily="34" charset="-128"/>
                <a:ea typeface="Hiragino Maru Gothic ProN W4" panose="020F0400000000000000" pitchFamily="34" charset="-128"/>
              </a:rPr>
              <a:t>作用</a:t>
            </a:r>
            <a:endParaRPr lang="en-US" altLang="ja-JP" sz="3200" dirty="0">
              <a:solidFill>
                <a:srgbClr val="FF0000"/>
              </a:solidFill>
              <a:latin typeface="Hiragino Maru Gothic ProN W4" panose="020F0400000000000000" pitchFamily="34" charset="-128"/>
              <a:ea typeface="Hiragino Maru Gothic ProN W4" panose="020F0400000000000000" pitchFamily="34" charset="-128"/>
            </a:endParaRPr>
          </a:p>
          <a:p>
            <a:pPr>
              <a:lnSpc>
                <a:spcPts val="3700"/>
              </a:lnSpc>
            </a:pPr>
            <a:r>
              <a:rPr lang="ja-JP" altLang="en-US" sz="2400" dirty="0">
                <a:solidFill>
                  <a:srgbClr val="FF0000"/>
                </a:solidFill>
                <a:latin typeface="HGP創英角ﾎﾟｯﾌﾟ体" pitchFamily="50" charset="-128"/>
                <a:ea typeface="HGP創英角ﾎﾟｯﾌﾟ体" pitchFamily="50" charset="-128"/>
              </a:rPr>
              <a:t>　　</a:t>
            </a:r>
            <a:r>
              <a:rPr lang="ja-JP" altLang="en-US" sz="2400" dirty="0">
                <a:latin typeface="HGP創英角ﾎﾟｯﾌﾟ体" pitchFamily="50" charset="-128"/>
                <a:ea typeface="HGP創英角ﾎﾟｯﾌﾟ体" pitchFamily="50" charset="-128"/>
              </a:rPr>
              <a:t>：</a:t>
            </a:r>
            <a:r>
              <a:rPr lang="ja-JP" altLang="en-US" sz="2400" dirty="0"/>
              <a:t>食物を砕いて消化液と混合、かくはん（口内における</a:t>
            </a:r>
            <a:r>
              <a:rPr lang="ja-JP" altLang="en-US" sz="2400" dirty="0">
                <a:solidFill>
                  <a:srgbClr val="0070C0"/>
                </a:solidFill>
              </a:rPr>
              <a:t>咀嚼</a:t>
            </a:r>
            <a:r>
              <a:rPr lang="ja-JP" altLang="en-US" sz="2400" dirty="0"/>
              <a:t>、　　　</a:t>
            </a:r>
            <a:endParaRPr lang="en-US" altLang="ja-JP" sz="2400" dirty="0"/>
          </a:p>
          <a:p>
            <a:pPr>
              <a:lnSpc>
                <a:spcPts val="3700"/>
              </a:lnSpc>
            </a:pPr>
            <a:r>
              <a:rPr lang="ja-JP" altLang="en-US" sz="2400" dirty="0"/>
              <a:t>　　</a:t>
            </a:r>
            <a:r>
              <a:rPr lang="ja-JP" altLang="en-US" sz="2400"/>
              <a:t>　　　胃腸</a:t>
            </a:r>
            <a:r>
              <a:rPr lang="ja-JP" altLang="en-US" sz="2400" dirty="0"/>
              <a:t>での</a:t>
            </a:r>
            <a:r>
              <a:rPr lang="ja-JP" altLang="en-US" sz="2400" dirty="0">
                <a:solidFill>
                  <a:srgbClr val="0070C0"/>
                </a:solidFill>
              </a:rPr>
              <a:t>蠕動運動</a:t>
            </a:r>
            <a:r>
              <a:rPr lang="ja-JP" altLang="en-US" sz="2400" dirty="0"/>
              <a:t>など）</a:t>
            </a:r>
            <a:endParaRPr lang="en-US" altLang="ja-JP" sz="2400" dirty="0">
              <a:latin typeface="HGP創英角ﾎﾟｯﾌﾟ体" pitchFamily="50" charset="-128"/>
              <a:ea typeface="HGP創英角ﾎﾟｯﾌﾟ体" pitchFamily="50" charset="-128"/>
            </a:endParaRPr>
          </a:p>
          <a:p>
            <a:pPr>
              <a:lnSpc>
                <a:spcPts val="3700"/>
              </a:lnSpc>
            </a:pPr>
            <a:r>
              <a:rPr lang="en-US" altLang="ja-JP" sz="2400" dirty="0">
                <a:latin typeface="HGP創英角ﾎﾟｯﾌﾟ体" pitchFamily="50" charset="-128"/>
                <a:ea typeface="HGP創英角ﾎﾟｯﾌﾟ体" pitchFamily="50" charset="-128"/>
              </a:rPr>
              <a:t> </a:t>
            </a:r>
            <a:r>
              <a:rPr lang="ja-JP" altLang="en-US" sz="3200" dirty="0">
                <a:solidFill>
                  <a:srgbClr val="FF0000"/>
                </a:solidFill>
                <a:latin typeface="Hiragino Maru Gothic ProN W4" panose="020F0400000000000000" pitchFamily="34" charset="-128"/>
                <a:ea typeface="Hiragino Maru Gothic ProN W4" panose="020F0400000000000000" pitchFamily="34" charset="-128"/>
              </a:rPr>
              <a:t>② </a:t>
            </a:r>
            <a:r>
              <a:rPr lang="ja-JP" altLang="ja-JP" sz="3200" dirty="0">
                <a:solidFill>
                  <a:srgbClr val="FF0000"/>
                </a:solidFill>
                <a:latin typeface="Hiragino Maru Gothic ProN W4" panose="020F0400000000000000" pitchFamily="34" charset="-128"/>
                <a:ea typeface="Hiragino Maru Gothic ProN W4" panose="020F0400000000000000" pitchFamily="34" charset="-128"/>
              </a:rPr>
              <a:t>化学的</a:t>
            </a:r>
            <a:r>
              <a:rPr lang="ja-JP" altLang="en-US" sz="3200" dirty="0">
                <a:solidFill>
                  <a:srgbClr val="FF0000"/>
                </a:solidFill>
                <a:latin typeface="Hiragino Maru Gothic ProN W4" panose="020F0400000000000000" pitchFamily="34" charset="-128"/>
                <a:ea typeface="Hiragino Maru Gothic ProN W4" panose="020F0400000000000000" pitchFamily="34" charset="-128"/>
              </a:rPr>
              <a:t>作用</a:t>
            </a:r>
            <a:endParaRPr lang="en-US" altLang="ja-JP" sz="3200" dirty="0">
              <a:solidFill>
                <a:srgbClr val="FF0000"/>
              </a:solidFill>
              <a:latin typeface="Hiragino Maru Gothic ProN W4" panose="020F0400000000000000" pitchFamily="34" charset="-128"/>
              <a:ea typeface="Hiragino Maru Gothic ProN W4" panose="020F0400000000000000" pitchFamily="34" charset="-128"/>
            </a:endParaRPr>
          </a:p>
          <a:p>
            <a:pPr>
              <a:lnSpc>
                <a:spcPts val="3700"/>
              </a:lnSpc>
            </a:pPr>
            <a:r>
              <a:rPr lang="ja-JP" altLang="en-US" sz="2400" dirty="0">
                <a:solidFill>
                  <a:srgbClr val="FF0000"/>
                </a:solidFill>
                <a:latin typeface="HGP創英角ﾎﾟｯﾌﾟ体" pitchFamily="50" charset="-128"/>
                <a:ea typeface="HGP創英角ﾎﾟｯﾌﾟ体" pitchFamily="50" charset="-128"/>
              </a:rPr>
              <a:t>　　</a:t>
            </a:r>
            <a:r>
              <a:rPr lang="ja-JP" altLang="en-US" sz="2400" dirty="0">
                <a:latin typeface="HGP創英角ﾎﾟｯﾌﾟ体" pitchFamily="50" charset="-128"/>
                <a:ea typeface="HGP創英角ﾎﾟｯﾌﾟ体" pitchFamily="50" charset="-128"/>
              </a:rPr>
              <a:t>：</a:t>
            </a:r>
            <a:r>
              <a:rPr lang="ja-JP" altLang="ja-JP" sz="2400" dirty="0">
                <a:latin typeface="+mn-ea"/>
                <a:ea typeface="+mn-ea"/>
              </a:rPr>
              <a:t>コロイド・分子レベルまで分解</a:t>
            </a:r>
            <a:r>
              <a:rPr lang="ja-JP" altLang="en-US" sz="2400" dirty="0">
                <a:latin typeface="HGP創英角ﾎﾟｯﾌﾟ体" pitchFamily="50" charset="-128"/>
                <a:ea typeface="HGP創英角ﾎﾟｯﾌﾟ体" pitchFamily="50" charset="-128"/>
              </a:rPr>
              <a:t>（</a:t>
            </a:r>
            <a:r>
              <a:rPr lang="ja-JP" altLang="en-US" sz="2400" dirty="0"/>
              <a:t>消化液中、小腸粘膜にある</a:t>
            </a:r>
            <a:endParaRPr lang="en-US" altLang="ja-JP" sz="2400" dirty="0"/>
          </a:p>
          <a:p>
            <a:pPr>
              <a:lnSpc>
                <a:spcPts val="3700"/>
              </a:lnSpc>
            </a:pPr>
            <a:r>
              <a:rPr lang="ja-JP" altLang="en-US" sz="2400" dirty="0"/>
              <a:t>　　 </a:t>
            </a:r>
            <a:r>
              <a:rPr lang="ja-JP" altLang="en-US" sz="2400" dirty="0">
                <a:solidFill>
                  <a:srgbClr val="00B050"/>
                </a:solidFill>
              </a:rPr>
              <a:t>消化酵素</a:t>
            </a:r>
            <a:r>
              <a:rPr lang="ja-JP" altLang="en-US" sz="2400" dirty="0">
                <a:solidFill>
                  <a:srgbClr val="0070C0"/>
                </a:solidFill>
              </a:rPr>
              <a:t>による加水分解作用</a:t>
            </a:r>
            <a:r>
              <a:rPr lang="en-US" altLang="ja-JP" sz="2400" baseline="30000" dirty="0">
                <a:solidFill>
                  <a:srgbClr val="0070C0"/>
                </a:solidFill>
              </a:rPr>
              <a:t>※</a:t>
            </a:r>
            <a:endParaRPr lang="en-US" altLang="ja-JP" sz="2400" dirty="0">
              <a:solidFill>
                <a:srgbClr val="0070C0"/>
              </a:solidFill>
            </a:endParaRPr>
          </a:p>
          <a:p>
            <a:pPr>
              <a:lnSpc>
                <a:spcPts val="3700"/>
              </a:lnSpc>
            </a:pPr>
            <a:r>
              <a:rPr lang="ja-JP" altLang="en-US" sz="2400" dirty="0"/>
              <a:t>　　</a:t>
            </a:r>
            <a:r>
              <a:rPr lang="en-US" altLang="ja-JP" sz="2400" dirty="0"/>
              <a:t>※</a:t>
            </a:r>
            <a:r>
              <a:rPr lang="ja-JP" altLang="en-US" sz="2400" dirty="0">
                <a:solidFill>
                  <a:srgbClr val="0070C0"/>
                </a:solidFill>
              </a:rPr>
              <a:t>加水分解作用</a:t>
            </a:r>
            <a:r>
              <a:rPr lang="ja-JP" altLang="en-US" sz="2400" dirty="0"/>
              <a:t>：水と混ざりにくい物質が酸やアルカリなどで　　　</a:t>
            </a:r>
            <a:endParaRPr lang="en-US" altLang="ja-JP" sz="2400" dirty="0"/>
          </a:p>
          <a:p>
            <a:pPr>
              <a:lnSpc>
                <a:spcPts val="3700"/>
              </a:lnSpc>
            </a:pPr>
            <a:r>
              <a:rPr lang="ja-JP" altLang="en-US" sz="2400" dirty="0"/>
              <a:t>　　　 分解され、水と混ざりやすく変化すること</a:t>
            </a:r>
            <a:br>
              <a:rPr lang="en-US" altLang="ja-JP" sz="2400" dirty="0"/>
            </a:br>
            <a:endParaRPr lang="en-US" altLang="ja-JP" sz="2400" dirty="0">
              <a:latin typeface="HGP創英角ﾎﾟｯﾌﾟ体" pitchFamily="50" charset="-128"/>
              <a:ea typeface="HGP創英角ﾎﾟｯﾌﾟ体" pitchFamily="50" charset="-128"/>
            </a:endParaRPr>
          </a:p>
        </p:txBody>
      </p:sp>
      <p:sp>
        <p:nvSpPr>
          <p:cNvPr id="5" name="テキスト ボックス 4"/>
          <p:cNvSpPr txBox="1"/>
          <p:nvPr/>
        </p:nvSpPr>
        <p:spPr>
          <a:xfrm>
            <a:off x="1619672" y="5593468"/>
            <a:ext cx="6696744" cy="1056764"/>
          </a:xfrm>
          <a:prstGeom prst="rect">
            <a:avLst/>
          </a:prstGeom>
          <a:noFill/>
        </p:spPr>
        <p:txBody>
          <a:bodyPr wrap="square" rtlCol="0">
            <a:spAutoFit/>
          </a:bodyPr>
          <a:lstStyle/>
          <a:p>
            <a:pPr>
              <a:lnSpc>
                <a:spcPts val="4000"/>
              </a:lnSpc>
            </a:pPr>
            <a:r>
              <a:rPr kumimoji="1" lang="ja-JP" altLang="en-US" sz="2400" dirty="0"/>
              <a:t>：消化の結果、低分子の物質に変化した</a:t>
            </a:r>
            <a:r>
              <a:rPr kumimoji="1" lang="ja-JP" altLang="en-US" sz="2400" dirty="0">
                <a:solidFill>
                  <a:srgbClr val="0070C0"/>
                </a:solidFill>
              </a:rPr>
              <a:t>栄養素を</a:t>
            </a:r>
            <a:endParaRPr kumimoji="1" lang="en-US" altLang="ja-JP" sz="2400" dirty="0">
              <a:solidFill>
                <a:srgbClr val="0070C0"/>
              </a:solidFill>
            </a:endParaRPr>
          </a:p>
          <a:p>
            <a:pPr>
              <a:lnSpc>
                <a:spcPts val="4000"/>
              </a:lnSpc>
            </a:pPr>
            <a:r>
              <a:rPr lang="ja-JP" altLang="en-US" sz="2400" dirty="0"/>
              <a:t>　</a:t>
            </a:r>
            <a:r>
              <a:rPr kumimoji="1" lang="ja-JP" altLang="en-US" sz="2400" dirty="0">
                <a:solidFill>
                  <a:srgbClr val="0070C0"/>
                </a:solidFill>
              </a:rPr>
              <a:t>消化管の粘膜から体内に取り入れること</a:t>
            </a:r>
          </a:p>
        </p:txBody>
      </p:sp>
      <p:sp>
        <p:nvSpPr>
          <p:cNvPr id="7" name="正方形/長方形 6"/>
          <p:cNvSpPr/>
          <p:nvPr/>
        </p:nvSpPr>
        <p:spPr>
          <a:xfrm>
            <a:off x="405960" y="116632"/>
            <a:ext cx="1229824" cy="707886"/>
          </a:xfrm>
          <a:prstGeom prst="rect">
            <a:avLst/>
          </a:prstGeom>
        </p:spPr>
        <p:txBody>
          <a:bodyPr wrap="none">
            <a:spAutoFit/>
          </a:bodyPr>
          <a:lstStyle/>
          <a:p>
            <a:pPr lvl="0"/>
            <a:r>
              <a:rPr lang="ja-JP" altLang="ja-JP" sz="4000" dirty="0">
                <a:solidFill>
                  <a:srgbClr val="FF0000"/>
                </a:solidFill>
                <a:latin typeface="Hiragino Maru Gothic ProN W4" panose="020F0400000000000000" pitchFamily="34" charset="-128"/>
                <a:ea typeface="Hiragino Maru Gothic ProN W4" panose="020F0400000000000000" pitchFamily="34" charset="-128"/>
              </a:rPr>
              <a:t>消化</a:t>
            </a:r>
            <a:endParaRPr lang="en-US" altLang="ja-JP" sz="4000" dirty="0">
              <a:solidFill>
                <a:srgbClr val="FF0000"/>
              </a:solidFill>
              <a:latin typeface="Hiragino Maru Gothic ProN W4" panose="020F0400000000000000" pitchFamily="34" charset="-128"/>
              <a:ea typeface="Hiragino Maru Gothic ProN W4" panose="020F0400000000000000" pitchFamily="34" charset="-128"/>
            </a:endParaRPr>
          </a:p>
        </p:txBody>
      </p:sp>
      <p:sp>
        <p:nvSpPr>
          <p:cNvPr id="8" name="正方形/長方形 7"/>
          <p:cNvSpPr/>
          <p:nvPr/>
        </p:nvSpPr>
        <p:spPr>
          <a:xfrm>
            <a:off x="409166" y="5593468"/>
            <a:ext cx="1107996" cy="646331"/>
          </a:xfrm>
          <a:prstGeom prst="rect">
            <a:avLst/>
          </a:prstGeom>
        </p:spPr>
        <p:txBody>
          <a:bodyPr wrap="none">
            <a:spAutoFit/>
          </a:bodyPr>
          <a:lstStyle/>
          <a:p>
            <a:pPr lvl="0"/>
            <a:r>
              <a:rPr lang="ja-JP" altLang="en-US" sz="3600" dirty="0">
                <a:solidFill>
                  <a:srgbClr val="FF0000"/>
                </a:solidFill>
                <a:latin typeface="Hiragino Maru Gothic ProN W4" panose="020F0400000000000000" pitchFamily="34" charset="-128"/>
                <a:ea typeface="Hiragino Maru Gothic ProN W4" panose="020F0400000000000000" pitchFamily="34" charset="-128"/>
              </a:rPr>
              <a:t>吸収</a:t>
            </a:r>
            <a:endParaRPr lang="en-US" altLang="ja-JP" sz="3600" dirty="0">
              <a:solidFill>
                <a:srgbClr val="FF0000"/>
              </a:solidFill>
              <a:latin typeface="Hiragino Maru Gothic ProN W4" panose="020F0400000000000000" pitchFamily="34" charset="-128"/>
              <a:ea typeface="Hiragino Maru Gothic ProN W4" panose="020F0400000000000000" pitchFamily="34" charset="-128"/>
            </a:endParaRPr>
          </a:p>
        </p:txBody>
      </p:sp>
      <p:sp>
        <p:nvSpPr>
          <p:cNvPr id="6" name="スライド番号プレースホルダ 5"/>
          <p:cNvSpPr>
            <a:spLocks noGrp="1"/>
          </p:cNvSpPr>
          <p:nvPr>
            <p:ph type="sldNum" sz="quarter" idx="12"/>
          </p:nvPr>
        </p:nvSpPr>
        <p:spPr/>
        <p:txBody>
          <a:bodyPr/>
          <a:lstStyle/>
          <a:p>
            <a:pPr>
              <a:defRPr/>
            </a:pPr>
            <a:fld id="{AF28D6FB-F7A2-48D6-8B8D-0FA1FF1F873D}" type="slidenum">
              <a:rPr lang="en-US" altLang="ja-JP" smtClean="0"/>
              <a:pPr>
                <a:defRPr/>
              </a:pPr>
              <a:t>7</a:t>
            </a:fld>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91680" y="0"/>
            <a:ext cx="5976665" cy="6575830"/>
          </a:xfrm>
          <a:prstGeom prst="rect">
            <a:avLst/>
          </a:prstGeom>
          <a:noFill/>
          <a:ln w="9525">
            <a:noFill/>
            <a:miter lim="800000"/>
            <a:headEnd/>
            <a:tailEnd/>
          </a:ln>
        </p:spPr>
      </p:pic>
      <p:sp>
        <p:nvSpPr>
          <p:cNvPr id="3" name="Text Box 6"/>
          <p:cNvSpPr txBox="1">
            <a:spLocks noChangeArrowheads="1"/>
          </p:cNvSpPr>
          <p:nvPr/>
        </p:nvSpPr>
        <p:spPr bwMode="auto">
          <a:xfrm>
            <a:off x="395536" y="1052736"/>
            <a:ext cx="647700" cy="3540125"/>
          </a:xfrm>
          <a:prstGeom prst="rect">
            <a:avLst/>
          </a:prstGeom>
          <a:noFill/>
          <a:ln w="9525">
            <a:noFill/>
            <a:miter lim="800000"/>
            <a:headEnd/>
            <a:tailEnd/>
          </a:ln>
        </p:spPr>
        <p:txBody>
          <a:bodyPr>
            <a:spAutoFit/>
          </a:bodyPr>
          <a:lstStyle/>
          <a:p>
            <a:pPr>
              <a:spcBef>
                <a:spcPct val="50000"/>
              </a:spcBef>
            </a:pPr>
            <a:r>
              <a:rPr lang="ja-JP" altLang="en-US" sz="3200" dirty="0"/>
              <a:t>消化器系の構造</a:t>
            </a:r>
          </a:p>
        </p:txBody>
      </p:sp>
      <p:sp>
        <p:nvSpPr>
          <p:cNvPr id="4" name="テキスト ボックス 3"/>
          <p:cNvSpPr txBox="1"/>
          <p:nvPr/>
        </p:nvSpPr>
        <p:spPr>
          <a:xfrm>
            <a:off x="323528" y="4725144"/>
            <a:ext cx="2808312" cy="646331"/>
          </a:xfrm>
          <a:prstGeom prst="rect">
            <a:avLst/>
          </a:prstGeom>
          <a:solidFill>
            <a:schemeClr val="accent1"/>
          </a:solidFill>
        </p:spPr>
        <p:txBody>
          <a:bodyPr wrap="square" rtlCol="0">
            <a:spAutoFit/>
          </a:bodyPr>
          <a:lstStyle/>
          <a:p>
            <a:r>
              <a:rPr kumimoji="1" lang="ja-JP" altLang="en-US" b="1" dirty="0">
                <a:latin typeface="Times New Roman" pitchFamily="18" charset="0"/>
                <a:cs typeface="Times New Roman" pitchFamily="18" charset="0"/>
              </a:rPr>
              <a:t>消化</a:t>
            </a:r>
            <a:r>
              <a:rPr kumimoji="1" lang="ja-JP" altLang="en-US" b="1" dirty="0"/>
              <a:t>管内：</a:t>
            </a:r>
            <a:r>
              <a:rPr lang="ja-JP" altLang="en-US" b="1" dirty="0"/>
              <a:t>消化液分泌（</a:t>
            </a:r>
            <a:r>
              <a:rPr kumimoji="1" lang="en-US" altLang="ja-JP" b="1" dirty="0"/>
              <a:t>8L/</a:t>
            </a:r>
            <a:r>
              <a:rPr lang="en-US" altLang="ja-JP" b="1" dirty="0"/>
              <a:t>day</a:t>
            </a:r>
            <a:r>
              <a:rPr lang="ja-JP" altLang="en-US" b="1" dirty="0"/>
              <a:t>）</a:t>
            </a:r>
            <a:endParaRPr kumimoji="1" lang="ja-JP" altLang="en-US" b="1" dirty="0"/>
          </a:p>
        </p:txBody>
      </p:sp>
      <p:sp>
        <p:nvSpPr>
          <p:cNvPr id="6" name="角丸四角形吹き出し 5"/>
          <p:cNvSpPr/>
          <p:nvPr/>
        </p:nvSpPr>
        <p:spPr>
          <a:xfrm>
            <a:off x="5868144" y="476672"/>
            <a:ext cx="2808312" cy="576064"/>
          </a:xfrm>
          <a:prstGeom prst="wedgeRoundRectCallout">
            <a:avLst>
              <a:gd name="adj1" fmla="val -55565"/>
              <a:gd name="adj2" fmla="val 328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b="1" dirty="0">
                <a:solidFill>
                  <a:srgbClr val="000000"/>
                </a:solidFill>
                <a:latin typeface="Arial" charset="0"/>
                <a:ea typeface="ＭＳ Ｐゴシック" charset="-128"/>
              </a:rPr>
              <a:t>咀嚼＝表面積の拡大</a:t>
            </a:r>
            <a:endParaRPr lang="en-US" altLang="ja-JP" b="1" dirty="0">
              <a:solidFill>
                <a:srgbClr val="000000"/>
              </a:solidFill>
              <a:latin typeface="Arial" charset="0"/>
              <a:ea typeface="ＭＳ Ｐゴシック" charset="-128"/>
            </a:endParaRPr>
          </a:p>
        </p:txBody>
      </p:sp>
      <p:sp>
        <p:nvSpPr>
          <p:cNvPr id="8" name="角丸四角形吹き出し 7"/>
          <p:cNvSpPr/>
          <p:nvPr/>
        </p:nvSpPr>
        <p:spPr>
          <a:xfrm>
            <a:off x="6012160" y="1268760"/>
            <a:ext cx="2952328" cy="576064"/>
          </a:xfrm>
          <a:prstGeom prst="wedgeRoundRectCallout">
            <a:avLst>
              <a:gd name="adj1" fmla="val -61439"/>
              <a:gd name="adj2" fmla="val -545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altLang="ja-JP" b="1" dirty="0">
              <a:solidFill>
                <a:srgbClr val="000000"/>
              </a:solidFill>
              <a:latin typeface="Arial" charset="0"/>
              <a:ea typeface="ＭＳ Ｐゴシック" charset="-128"/>
            </a:endParaRPr>
          </a:p>
          <a:p>
            <a:pPr lvl="1"/>
            <a:r>
              <a:rPr lang="ja-JP" altLang="en-US" b="1" dirty="0">
                <a:solidFill>
                  <a:srgbClr val="000000"/>
                </a:solidFill>
                <a:latin typeface="Arial" charset="0"/>
                <a:ea typeface="ＭＳ Ｐゴシック" charset="-128"/>
              </a:rPr>
              <a:t>喉頭蓋で喉頭をふさぐ</a:t>
            </a:r>
          </a:p>
          <a:p>
            <a:pPr lvl="1"/>
            <a:endParaRPr lang="en-US" altLang="ja-JP" b="1" dirty="0">
              <a:solidFill>
                <a:srgbClr val="000000"/>
              </a:solidFill>
              <a:latin typeface="Arial" charset="0"/>
              <a:ea typeface="ＭＳ Ｐゴシック" charset="-128"/>
            </a:endParaRPr>
          </a:p>
        </p:txBody>
      </p:sp>
      <p:sp>
        <p:nvSpPr>
          <p:cNvPr id="7" name="テキスト ボックス 6"/>
          <p:cNvSpPr txBox="1"/>
          <p:nvPr/>
        </p:nvSpPr>
        <p:spPr>
          <a:xfrm>
            <a:off x="1115616" y="1628800"/>
            <a:ext cx="2088232" cy="646331"/>
          </a:xfrm>
          <a:prstGeom prst="rect">
            <a:avLst/>
          </a:prstGeom>
          <a:solidFill>
            <a:schemeClr val="accent1"/>
          </a:solidFill>
        </p:spPr>
        <p:txBody>
          <a:bodyPr wrap="square" rtlCol="0">
            <a:spAutoFit/>
          </a:bodyPr>
          <a:lstStyle/>
          <a:p>
            <a:r>
              <a:rPr kumimoji="1" lang="ja-JP" altLang="en-US" b="1" dirty="0"/>
              <a:t>唾液：</a:t>
            </a:r>
            <a:r>
              <a:rPr kumimoji="1" lang="en-US" altLang="ja-JP" b="1" dirty="0"/>
              <a:t>1~1.5L/day, </a:t>
            </a:r>
          </a:p>
          <a:p>
            <a:r>
              <a:rPr lang="en-US" altLang="ja-JP" b="1" dirty="0"/>
              <a:t>          ph</a:t>
            </a:r>
            <a:r>
              <a:rPr lang="ja-JP" altLang="en-US" b="1" dirty="0"/>
              <a:t> </a:t>
            </a:r>
            <a:r>
              <a:rPr lang="en-US" altLang="ja-JP" b="1" dirty="0"/>
              <a:t>6.0</a:t>
            </a:r>
            <a:r>
              <a:rPr lang="ja-JP" altLang="en-US" b="1" dirty="0"/>
              <a:t>～</a:t>
            </a:r>
            <a:r>
              <a:rPr lang="en-US" altLang="ja-JP" b="1" dirty="0"/>
              <a:t>7.0</a:t>
            </a:r>
            <a:endParaRPr kumimoji="1" lang="ja-JP" altLang="en-US" b="1" dirty="0"/>
          </a:p>
        </p:txBody>
      </p:sp>
      <p:sp>
        <p:nvSpPr>
          <p:cNvPr id="9" name="正方形/長方形 8"/>
          <p:cNvSpPr/>
          <p:nvPr/>
        </p:nvSpPr>
        <p:spPr>
          <a:xfrm>
            <a:off x="3563888" y="6391164"/>
            <a:ext cx="5224507" cy="369332"/>
          </a:xfrm>
          <a:prstGeom prst="rect">
            <a:avLst/>
          </a:prstGeom>
        </p:spPr>
        <p:txBody>
          <a:bodyPr wrap="none">
            <a:spAutoFit/>
          </a:bodyPr>
          <a:lstStyle/>
          <a:p>
            <a:pPr lvl="1"/>
            <a:r>
              <a:rPr lang="en-US" altLang="ja-JP" dirty="0">
                <a:latin typeface="Times New Roman" pitchFamily="18" charset="0"/>
                <a:cs typeface="Times New Roman" pitchFamily="18" charset="0"/>
              </a:rPr>
              <a:t>※</a:t>
            </a:r>
            <a:r>
              <a:rPr lang="ja-JP" altLang="en-US">
                <a:latin typeface="Times New Roman" pitchFamily="18" charset="0"/>
                <a:cs typeface="Times New Roman" pitchFamily="18" charset="0"/>
              </a:rPr>
              <a:t>教科書：基礎栄養学（第</a:t>
            </a:r>
            <a:r>
              <a:rPr lang="en-US" altLang="ja-JP" dirty="0">
                <a:latin typeface="Times New Roman" pitchFamily="18" charset="0"/>
                <a:cs typeface="Times New Roman" pitchFamily="18" charset="0"/>
              </a:rPr>
              <a:t>5</a:t>
            </a:r>
            <a:r>
              <a:rPr lang="ja-JP" altLang="en-US">
                <a:latin typeface="Times New Roman" pitchFamily="18" charset="0"/>
                <a:cs typeface="Times New Roman" pitchFamily="18" charset="0"/>
              </a:rPr>
              <a:t>版） </a:t>
            </a:r>
            <a:r>
              <a:rPr lang="en-US" altLang="ja-JP" dirty="0">
                <a:latin typeface="Times New Roman" pitchFamily="18" charset="0"/>
                <a:cs typeface="Times New Roman" pitchFamily="18" charset="0"/>
              </a:rPr>
              <a:t>p108.</a:t>
            </a:r>
            <a:r>
              <a:rPr lang="ja-JP" altLang="en-US" dirty="0">
                <a:latin typeface="Times New Roman" pitchFamily="18" charset="0"/>
                <a:cs typeface="Times New Roman" pitchFamily="18" charset="0"/>
              </a:rPr>
              <a:t>図</a:t>
            </a:r>
            <a:r>
              <a:rPr lang="en-US" altLang="ja-JP" dirty="0">
                <a:latin typeface="Times New Roman" pitchFamily="18" charset="0"/>
                <a:cs typeface="Times New Roman" pitchFamily="18" charset="0"/>
              </a:rPr>
              <a:t>5</a:t>
            </a:r>
            <a:r>
              <a:rPr lang="ja-JP" altLang="ja-JP" dirty="0">
                <a:latin typeface="Times New Roman" pitchFamily="18" charset="0"/>
                <a:cs typeface="Times New Roman" pitchFamily="18" charset="0"/>
              </a:rPr>
              <a:t>-</a:t>
            </a:r>
            <a:r>
              <a:rPr lang="en-US" altLang="ja-JP" dirty="0">
                <a:latin typeface="Times New Roman" pitchFamily="18" charset="0"/>
                <a:cs typeface="Times New Roman" pitchFamily="18" charset="0"/>
              </a:rPr>
              <a:t>1</a:t>
            </a:r>
            <a:r>
              <a:rPr lang="ja-JP" altLang="en-US" dirty="0">
                <a:latin typeface="Times New Roman" pitchFamily="18" charset="0"/>
                <a:cs typeface="Times New Roman" pitchFamily="18" charset="0"/>
              </a:rPr>
              <a:t>参照</a:t>
            </a:r>
          </a:p>
        </p:txBody>
      </p:sp>
      <p:sp>
        <p:nvSpPr>
          <p:cNvPr id="10" name="テキスト ボックス 9"/>
          <p:cNvSpPr txBox="1"/>
          <p:nvPr/>
        </p:nvSpPr>
        <p:spPr>
          <a:xfrm>
            <a:off x="251520" y="5661248"/>
            <a:ext cx="1152128" cy="369332"/>
          </a:xfrm>
          <a:prstGeom prst="rect">
            <a:avLst/>
          </a:prstGeom>
          <a:noFill/>
        </p:spPr>
        <p:txBody>
          <a:bodyPr wrap="square" rtlCol="0">
            <a:spAutoFit/>
          </a:bodyPr>
          <a:lstStyle/>
          <a:p>
            <a:r>
              <a:rPr kumimoji="1" lang="ja-JP" altLang="en-US" b="1" dirty="0"/>
              <a:t>消化器</a:t>
            </a:r>
            <a:r>
              <a:rPr lang="ja-JP" altLang="en-US" b="1" dirty="0"/>
              <a:t>系</a:t>
            </a:r>
            <a:endParaRPr kumimoji="1" lang="ja-JP" altLang="en-US" b="1" dirty="0"/>
          </a:p>
        </p:txBody>
      </p:sp>
      <p:sp>
        <p:nvSpPr>
          <p:cNvPr id="11" name="左中かっこ 10"/>
          <p:cNvSpPr/>
          <p:nvPr/>
        </p:nvSpPr>
        <p:spPr>
          <a:xfrm>
            <a:off x="1403648" y="5445224"/>
            <a:ext cx="288032" cy="79208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スマイル 11">
            <a:extLst>
              <a:ext uri="{FF2B5EF4-FFF2-40B4-BE49-F238E27FC236}">
                <a16:creationId xmlns:a16="http://schemas.microsoft.com/office/drawing/2014/main" id="{DD44714C-191A-9948-8CB8-B34CA3669C5E}"/>
              </a:ext>
            </a:extLst>
          </p:cNvPr>
          <p:cNvSpPr/>
          <p:nvPr/>
        </p:nvSpPr>
        <p:spPr>
          <a:xfrm>
            <a:off x="287338" y="269940"/>
            <a:ext cx="720080" cy="576064"/>
          </a:xfrm>
          <a:prstGeom prst="smileyFac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AF28D6FB-F7A2-48D6-8B8D-0FA1FF1F873D}" type="slidenum">
              <a:rPr lang="en-US" altLang="ja-JP" smtClean="0"/>
              <a:pPr>
                <a:defRPr/>
              </a:pPr>
              <a:t>9</a:t>
            </a:fld>
            <a:endParaRPr lang="en-US" altLang="ja-JP" dirty="0"/>
          </a:p>
        </p:txBody>
      </p:sp>
      <p:pic>
        <p:nvPicPr>
          <p:cNvPr id="1026" name="Picture 2" descr="http://www015.upp.so-net.ne.jp/j-hata/husigi/image/56.gif"/>
          <p:cNvPicPr>
            <a:picLocks noChangeAspect="1" noChangeArrowheads="1"/>
          </p:cNvPicPr>
          <p:nvPr/>
        </p:nvPicPr>
        <p:blipFill>
          <a:blip r:embed="rId2" cstate="print"/>
          <a:srcRect/>
          <a:stretch>
            <a:fillRect/>
          </a:stretch>
        </p:blipFill>
        <p:spPr bwMode="auto">
          <a:xfrm>
            <a:off x="-29447" y="0"/>
            <a:ext cx="9173448" cy="5589240"/>
          </a:xfrm>
          <a:prstGeom prst="rect">
            <a:avLst/>
          </a:prstGeom>
          <a:noFill/>
        </p:spPr>
      </p:pic>
      <p:sp>
        <p:nvSpPr>
          <p:cNvPr id="4" name="正方形/長方形 3"/>
          <p:cNvSpPr/>
          <p:nvPr/>
        </p:nvSpPr>
        <p:spPr>
          <a:xfrm>
            <a:off x="395536" y="5589240"/>
            <a:ext cx="8280920" cy="972189"/>
          </a:xfrm>
          <a:prstGeom prst="rect">
            <a:avLst/>
          </a:prstGeom>
        </p:spPr>
        <p:txBody>
          <a:bodyPr wrap="square">
            <a:spAutoFit/>
          </a:bodyPr>
          <a:lstStyle/>
          <a:p>
            <a:pPr>
              <a:lnSpc>
                <a:spcPts val="3600"/>
              </a:lnSpc>
            </a:pPr>
            <a:r>
              <a:rPr lang="ja-JP" altLang="en-US" sz="2400" dirty="0">
                <a:solidFill>
                  <a:srgbClr val="C00000"/>
                </a:solidFill>
                <a:latin typeface="Hiragino Maru Gothic ProN W4" panose="020F0400000000000000" pitchFamily="34" charset="-128"/>
                <a:ea typeface="Hiragino Maru Gothic ProN W4" panose="020F0400000000000000" pitchFamily="34" charset="-128"/>
              </a:rPr>
              <a:t>腸で消化され吸収された栄養素は血管（門脈）に入り、全身に送られ，直ちに使われるか、または肝臓に蓄えられる。</a:t>
            </a:r>
          </a:p>
        </p:txBody>
      </p:sp>
      <p:sp>
        <p:nvSpPr>
          <p:cNvPr id="5" name="正方形/長方形 4"/>
          <p:cNvSpPr/>
          <p:nvPr/>
        </p:nvSpPr>
        <p:spPr>
          <a:xfrm>
            <a:off x="1547664" y="6488668"/>
            <a:ext cx="6984776" cy="369332"/>
          </a:xfrm>
          <a:prstGeom prst="rect">
            <a:avLst/>
          </a:prstGeom>
        </p:spPr>
        <p:txBody>
          <a:bodyPr wrap="square">
            <a:spAutoFit/>
          </a:bodyPr>
          <a:lstStyle/>
          <a:p>
            <a:r>
              <a:rPr lang="ja-JP" altLang="en-US" dirty="0"/>
              <a:t>出典：</a:t>
            </a:r>
            <a:r>
              <a:rPr lang="en-US" altLang="ja-JP" dirty="0"/>
              <a:t>http://www015.upp.so-net.ne.jp/j-hata/husigi/syoukaiki.html</a:t>
            </a:r>
            <a:endParaRPr lang="ja-JP" altLang="en-US" dirty="0"/>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8761</TotalTime>
  <Words>1700</Words>
  <Application>Microsoft Macintosh PowerPoint</Application>
  <PresentationFormat>画面に合わせる (4:3)</PresentationFormat>
  <Paragraphs>200</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HGP創英角ﾎﾟｯﾌﾟ体</vt:lpstr>
      <vt:lpstr>HGS創英角ﾎﾟｯﾌﾟ体</vt:lpstr>
      <vt:lpstr>Hiragino Maru Gothic ProN W4</vt:lpstr>
      <vt:lpstr>ＭＳ Ｐゴシック</vt:lpstr>
      <vt:lpstr>ＭＳ Ｐゴシック</vt:lpstr>
      <vt:lpstr>Arial</vt:lpstr>
      <vt:lpstr>Calibri</vt:lpstr>
      <vt:lpstr>Times New Roman</vt:lpstr>
      <vt:lpstr>標準デザイン</vt:lpstr>
      <vt:lpstr>臨床栄養学 Clinical Nutrition ２．消化と吸収</vt:lpstr>
      <vt:lpstr>PowerPoint プレゼンテーション</vt:lpstr>
      <vt:lpstr>PowerPoint プレゼンテーション</vt:lpstr>
      <vt:lpstr>摂食行動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② 化学的消化</vt:lpstr>
      <vt:lpstr>胃での消化</vt:lpstr>
      <vt:lpstr>PowerPoint プレゼンテーション</vt:lpstr>
      <vt:lpstr>PowerPoint プレゼンテーション</vt:lpstr>
      <vt:lpstr>ヒトの胃壁</vt:lpstr>
      <vt:lpstr>PowerPoint プレゼンテーション</vt:lpstr>
      <vt:lpstr>小腸における消化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栄養生理学 ２．消化と吸収、エネルギー代謝</dc:title>
  <dc:creator>福井県立大学</dc:creator>
  <cp:lastModifiedBy>Microsoft Office User</cp:lastModifiedBy>
  <cp:revision>220</cp:revision>
  <cp:lastPrinted>2018-04-12T04:51:00Z</cp:lastPrinted>
  <dcterms:created xsi:type="dcterms:W3CDTF">2009-04-20T05:17:28Z</dcterms:created>
  <dcterms:modified xsi:type="dcterms:W3CDTF">2021-04-21T09:03:59Z</dcterms:modified>
</cp:coreProperties>
</file>