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7" r:id="rId4"/>
    <p:sldId id="258" r:id="rId5"/>
    <p:sldId id="263" r:id="rId6"/>
    <p:sldId id="260" r:id="rId7"/>
    <p:sldId id="262" r:id="rId8"/>
    <p:sldId id="261" r:id="rId9"/>
    <p:sldId id="264" r:id="rId10"/>
    <p:sldId id="265" r:id="rId11"/>
    <p:sldId id="26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5" autoAdjust="0"/>
    <p:restoredTop sz="94660"/>
  </p:normalViewPr>
  <p:slideViewPr>
    <p:cSldViewPr snapToGrid="0">
      <p:cViewPr varScale="1">
        <p:scale>
          <a:sx n="71" d="100"/>
          <a:sy n="71"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B181A-EAA2-43E8-9A34-AED8BED26BF2}" type="datetimeFigureOut">
              <a:rPr kumimoji="1" lang="ja-JP" altLang="en-US" smtClean="0"/>
              <a:t>2023/4/12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2677E-6C14-40CD-BF94-04951B5334A6}" type="slidenum">
              <a:rPr kumimoji="1" lang="ja-JP" altLang="en-US" smtClean="0"/>
              <a:t>‹#›</a:t>
            </a:fld>
            <a:endParaRPr kumimoji="1" lang="ja-JP" altLang="en-US"/>
          </a:p>
        </p:txBody>
      </p:sp>
    </p:spTree>
    <p:extLst>
      <p:ext uri="{BB962C8B-B14F-4D97-AF65-F5344CB8AC3E}">
        <p14:creationId xmlns:p14="http://schemas.microsoft.com/office/powerpoint/2010/main" val="402822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2677E-6C14-40CD-BF94-04951B5334A6}" type="slidenum">
              <a:rPr kumimoji="1" lang="ja-JP" altLang="en-US" smtClean="0"/>
              <a:t>4</a:t>
            </a:fld>
            <a:endParaRPr kumimoji="1" lang="ja-JP" altLang="en-US"/>
          </a:p>
        </p:txBody>
      </p:sp>
    </p:spTree>
    <p:extLst>
      <p:ext uri="{BB962C8B-B14F-4D97-AF65-F5344CB8AC3E}">
        <p14:creationId xmlns:p14="http://schemas.microsoft.com/office/powerpoint/2010/main" val="337016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186140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42082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245940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00" y="152400"/>
            <a:ext cx="10261600" cy="5334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1828800" y="6248400"/>
            <a:ext cx="2540000" cy="457200"/>
          </a:xfrm>
        </p:spPr>
        <p:txBody>
          <a:bodyPr/>
          <a:lstStyle>
            <a:lvl1pPr>
              <a:defRPr/>
            </a:lvl1pPr>
          </a:lstStyle>
          <a:p>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4741333" y="6248400"/>
            <a:ext cx="3860800" cy="45720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8957733" y="6248400"/>
            <a:ext cx="2540000" cy="457200"/>
          </a:xfrm>
        </p:spPr>
        <p:txBody>
          <a:bodyPr/>
          <a:lstStyle>
            <a:lvl1pPr>
              <a:defRPr/>
            </a:lvl1pPr>
          </a:lstStyle>
          <a:p>
            <a:fld id="{64F9624A-49D9-49A3-B73D-C73AF6E20FC8}"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84965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388990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22068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97552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396593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113151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340657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126998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F3183D-9B20-4E8C-99C3-D583BC2D1048}" type="datetimeFigureOut">
              <a:rPr kumimoji="1" lang="ja-JP" altLang="en-US" smtClean="0"/>
              <a:t>2023/4/12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221848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3183D-9B20-4E8C-99C3-D583BC2D1048}" type="datetimeFigureOut">
              <a:rPr kumimoji="1" lang="ja-JP" altLang="en-US" smtClean="0"/>
              <a:t>2023/4/12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AF587-50B7-4B3D-81B0-19D8A046BE2F}" type="slidenum">
              <a:rPr kumimoji="1" lang="ja-JP" altLang="en-US" smtClean="0"/>
              <a:t>‹#›</a:t>
            </a:fld>
            <a:endParaRPr kumimoji="1" lang="ja-JP" altLang="en-US"/>
          </a:p>
        </p:txBody>
      </p:sp>
    </p:spTree>
    <p:extLst>
      <p:ext uri="{BB962C8B-B14F-4D97-AF65-F5344CB8AC3E}">
        <p14:creationId xmlns:p14="http://schemas.microsoft.com/office/powerpoint/2010/main" val="258515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pn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9.jpeg"/><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38332" y="2131449"/>
            <a:ext cx="8782957" cy="1661993"/>
          </a:xfrm>
          <a:prstGeom prst="rect">
            <a:avLst/>
          </a:prstGeom>
          <a:noFill/>
        </p:spPr>
        <p:txBody>
          <a:bodyPr wrap="square" rtlCol="0">
            <a:spAutoFit/>
          </a:bodyPr>
          <a:lstStyle/>
          <a:p>
            <a:r>
              <a:rPr kumimoji="1" lang="ja-JP" altLang="en-US" sz="4400" dirty="0" smtClean="0"/>
              <a:t>第</a:t>
            </a:r>
            <a:r>
              <a:rPr kumimoji="1" lang="en-US" altLang="ja-JP" sz="4400" dirty="0" smtClean="0"/>
              <a:t>1</a:t>
            </a:r>
            <a:r>
              <a:rPr kumimoji="1" lang="ja-JP" altLang="en-US" sz="4400" dirty="0" smtClean="0"/>
              <a:t>回「保健・福祉研究方法論」</a:t>
            </a:r>
            <a:endParaRPr kumimoji="1" lang="en-US" altLang="ja-JP" sz="4400" dirty="0" smtClean="0"/>
          </a:p>
          <a:p>
            <a:endParaRPr kumimoji="1" lang="en-US" altLang="ja-JP" sz="1400" dirty="0" smtClean="0"/>
          </a:p>
          <a:p>
            <a:pPr algn="ctr"/>
            <a:r>
              <a:rPr lang="ja-JP" altLang="en-US" sz="4400" dirty="0" smtClean="0"/>
              <a:t>自己</a:t>
            </a:r>
            <a:r>
              <a:rPr lang="ja-JP" altLang="en-US" sz="4400" dirty="0"/>
              <a:t>紹介</a:t>
            </a:r>
            <a:endParaRPr kumimoji="1" lang="ja-JP" altLang="en-US" sz="4400" dirty="0"/>
          </a:p>
        </p:txBody>
      </p:sp>
      <p:sp>
        <p:nvSpPr>
          <p:cNvPr id="5" name="テキスト ボックス 4"/>
          <p:cNvSpPr txBox="1"/>
          <p:nvPr/>
        </p:nvSpPr>
        <p:spPr>
          <a:xfrm>
            <a:off x="8467595" y="801666"/>
            <a:ext cx="3281819" cy="461665"/>
          </a:xfrm>
          <a:prstGeom prst="rect">
            <a:avLst/>
          </a:prstGeom>
          <a:noFill/>
        </p:spPr>
        <p:txBody>
          <a:bodyPr wrap="square" rtlCol="0">
            <a:spAutoFit/>
          </a:bodyPr>
          <a:lstStyle/>
          <a:p>
            <a:r>
              <a:rPr kumimoji="1" lang="en-US" altLang="ja-JP" sz="2400" dirty="0" smtClean="0"/>
              <a:t>2023</a:t>
            </a:r>
            <a:r>
              <a:rPr kumimoji="1" lang="ja-JP" altLang="en-US" sz="2400" dirty="0" smtClean="0"/>
              <a:t>年</a:t>
            </a:r>
            <a:r>
              <a:rPr kumimoji="1" lang="en-US" altLang="ja-JP" sz="2400" dirty="0" smtClean="0"/>
              <a:t>4</a:t>
            </a:r>
            <a:r>
              <a:rPr kumimoji="1" lang="ja-JP" altLang="en-US" sz="2400" dirty="0" smtClean="0"/>
              <a:t>月</a:t>
            </a:r>
            <a:r>
              <a:rPr kumimoji="1" lang="en-US" altLang="ja-JP" sz="2400" dirty="0" smtClean="0"/>
              <a:t>23</a:t>
            </a:r>
            <a:r>
              <a:rPr kumimoji="1" lang="ja-JP" altLang="en-US" sz="2400" dirty="0" smtClean="0"/>
              <a:t>日（木）</a:t>
            </a:r>
            <a:endParaRPr kumimoji="1" lang="ja-JP" altLang="en-US" sz="2400" dirty="0"/>
          </a:p>
        </p:txBody>
      </p:sp>
      <p:sp>
        <p:nvSpPr>
          <p:cNvPr id="6" name="テキスト ボックス 5"/>
          <p:cNvSpPr txBox="1"/>
          <p:nvPr/>
        </p:nvSpPr>
        <p:spPr>
          <a:xfrm>
            <a:off x="7528144" y="5487247"/>
            <a:ext cx="2868460" cy="769441"/>
          </a:xfrm>
          <a:prstGeom prst="rect">
            <a:avLst/>
          </a:prstGeom>
          <a:noFill/>
        </p:spPr>
        <p:txBody>
          <a:bodyPr wrap="square" rtlCol="0">
            <a:spAutoFit/>
          </a:bodyPr>
          <a:lstStyle/>
          <a:p>
            <a:r>
              <a:rPr kumimoji="1" lang="ja-JP" altLang="en-US" sz="4400" dirty="0" smtClean="0"/>
              <a:t>塚本 利幸</a:t>
            </a:r>
            <a:endParaRPr kumimoji="1" lang="ja-JP" altLang="en-US" sz="4400" dirty="0"/>
          </a:p>
        </p:txBody>
      </p:sp>
      <p:sp>
        <p:nvSpPr>
          <p:cNvPr id="7" name="テキスト ボックス 6"/>
          <p:cNvSpPr txBox="1"/>
          <p:nvPr/>
        </p:nvSpPr>
        <p:spPr>
          <a:xfrm>
            <a:off x="7552829" y="5059446"/>
            <a:ext cx="2868460" cy="369332"/>
          </a:xfrm>
          <a:prstGeom prst="rect">
            <a:avLst/>
          </a:prstGeom>
          <a:noFill/>
        </p:spPr>
        <p:txBody>
          <a:bodyPr wrap="square" rtlCol="0">
            <a:spAutoFit/>
          </a:bodyPr>
          <a:lstStyle/>
          <a:p>
            <a:r>
              <a:rPr kumimoji="1" lang="ja-JP" altLang="en-US" dirty="0" smtClean="0"/>
              <a:t>つかもと　としゆき</a:t>
            </a:r>
            <a:endParaRPr kumimoji="1" lang="ja-JP" altLang="en-US" dirty="0"/>
          </a:p>
        </p:txBody>
      </p:sp>
      <p:sp>
        <p:nvSpPr>
          <p:cNvPr id="8" name="テキスト ボックス 7"/>
          <p:cNvSpPr txBox="1"/>
          <p:nvPr/>
        </p:nvSpPr>
        <p:spPr>
          <a:xfrm>
            <a:off x="4147120" y="5105612"/>
            <a:ext cx="3112597" cy="646331"/>
          </a:xfrm>
          <a:prstGeom prst="rect">
            <a:avLst/>
          </a:prstGeom>
          <a:noFill/>
        </p:spPr>
        <p:txBody>
          <a:bodyPr wrap="square" rtlCol="0">
            <a:spAutoFit/>
          </a:bodyPr>
          <a:lstStyle/>
          <a:p>
            <a:r>
              <a:rPr kumimoji="1" lang="ja-JP" altLang="en-US" sz="3600" dirty="0" smtClean="0"/>
              <a:t>社会福祉学科</a:t>
            </a:r>
            <a:endParaRPr kumimoji="1" lang="ja-JP" altLang="en-US" sz="3600" dirty="0"/>
          </a:p>
        </p:txBody>
      </p:sp>
    </p:spTree>
    <p:extLst>
      <p:ext uri="{BB962C8B-B14F-4D97-AF65-F5344CB8AC3E}">
        <p14:creationId xmlns:p14="http://schemas.microsoft.com/office/powerpoint/2010/main" val="273960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6764" y="842040"/>
            <a:ext cx="2970208" cy="769441"/>
          </a:xfrm>
          <a:prstGeom prst="rect">
            <a:avLst/>
          </a:prstGeom>
          <a:noFill/>
        </p:spPr>
        <p:txBody>
          <a:bodyPr wrap="square" rtlCol="0">
            <a:spAutoFit/>
          </a:bodyPr>
          <a:lstStyle/>
          <a:p>
            <a:r>
              <a:rPr lang="ja-JP" altLang="en-US" sz="4400" dirty="0" smtClean="0"/>
              <a:t>出会いと</a:t>
            </a:r>
            <a:endParaRPr kumimoji="1" lang="ja-JP" altLang="en-US" sz="4400" dirty="0"/>
          </a:p>
        </p:txBody>
      </p:sp>
      <p:pic>
        <p:nvPicPr>
          <p:cNvPr id="29698" name="Picture 2" descr="illust2942 | 横浜市戸塚区の医療生協かながわ生活協同組合 戸塚病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14" y="286236"/>
            <a:ext cx="2358652" cy="1665086"/>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御縁』について・・ | ゆるぎ整体"/>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21" y="2172799"/>
            <a:ext cx="1712414" cy="171241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3245314" y="2835114"/>
            <a:ext cx="2608510" cy="769441"/>
          </a:xfrm>
          <a:prstGeom prst="rect">
            <a:avLst/>
          </a:prstGeom>
          <a:noFill/>
        </p:spPr>
        <p:txBody>
          <a:bodyPr wrap="square" rtlCol="0">
            <a:spAutoFit/>
          </a:bodyPr>
          <a:lstStyle/>
          <a:p>
            <a:r>
              <a:rPr lang="ja-JP" altLang="en-US" sz="4400" dirty="0" smtClean="0"/>
              <a:t>ご縁に</a:t>
            </a:r>
            <a:endParaRPr kumimoji="1" lang="ja-JP" altLang="en-US" sz="4400" dirty="0"/>
          </a:p>
        </p:txBody>
      </p:sp>
      <p:sp>
        <p:nvSpPr>
          <p:cNvPr id="6" name="テキスト ボックス 5"/>
          <p:cNvSpPr txBox="1"/>
          <p:nvPr/>
        </p:nvSpPr>
        <p:spPr>
          <a:xfrm>
            <a:off x="941358" y="4769005"/>
            <a:ext cx="5577009" cy="769441"/>
          </a:xfrm>
          <a:prstGeom prst="rect">
            <a:avLst/>
          </a:prstGeom>
          <a:noFill/>
        </p:spPr>
        <p:txBody>
          <a:bodyPr wrap="square" rtlCol="0">
            <a:spAutoFit/>
          </a:bodyPr>
          <a:lstStyle/>
          <a:p>
            <a:r>
              <a:rPr kumimoji="1" lang="ja-JP" altLang="en-US" sz="4400" dirty="0" smtClean="0"/>
              <a:t>恵まれ、助けられて</a:t>
            </a:r>
            <a:endParaRPr kumimoji="1" lang="ja-JP" altLang="en-US" sz="4400" dirty="0"/>
          </a:p>
        </p:txBody>
      </p:sp>
      <p:pic>
        <p:nvPicPr>
          <p:cNvPr id="29702" name="Picture 6" descr="上機嫌 – illust STAMPO （イラスト スタン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209" y="3604555"/>
            <a:ext cx="2181225" cy="209550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941358" y="5610980"/>
            <a:ext cx="10945842" cy="769441"/>
          </a:xfrm>
          <a:prstGeom prst="rect">
            <a:avLst/>
          </a:prstGeom>
          <a:noFill/>
        </p:spPr>
        <p:txBody>
          <a:bodyPr wrap="square" rtlCol="0">
            <a:spAutoFit/>
          </a:bodyPr>
          <a:lstStyle/>
          <a:p>
            <a:r>
              <a:rPr kumimoji="1" lang="ja-JP" altLang="en-US" sz="4400" dirty="0" smtClean="0"/>
              <a:t>なんとか上機嫌で研究生活を送っています</a:t>
            </a:r>
            <a:endParaRPr kumimoji="1" lang="ja-JP" altLang="en-US" sz="4400" dirty="0"/>
          </a:p>
        </p:txBody>
      </p:sp>
    </p:spTree>
    <p:extLst>
      <p:ext uri="{BB962C8B-B14F-4D97-AF65-F5344CB8AC3E}">
        <p14:creationId xmlns:p14="http://schemas.microsoft.com/office/powerpoint/2010/main" val="4356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fade">
                                      <p:cBhvr>
                                        <p:cTn id="11" dur="1000"/>
                                        <p:tgtEl>
                                          <p:spTgt spid="29698"/>
                                        </p:tgtEl>
                                      </p:cBhvr>
                                    </p:animEffect>
                                    <p:anim calcmode="lin" valueType="num">
                                      <p:cBhvr>
                                        <p:cTn id="12" dur="1000" fill="hold"/>
                                        <p:tgtEl>
                                          <p:spTgt spid="29698"/>
                                        </p:tgtEl>
                                        <p:attrNameLst>
                                          <p:attrName>ppt_x</p:attrName>
                                        </p:attrNameLst>
                                      </p:cBhvr>
                                      <p:tavLst>
                                        <p:tav tm="0">
                                          <p:val>
                                            <p:strVal val="#ppt_x"/>
                                          </p:val>
                                        </p:tav>
                                        <p:tav tm="100000">
                                          <p:val>
                                            <p:strVal val="#ppt_x"/>
                                          </p:val>
                                        </p:tav>
                                      </p:tavLst>
                                    </p:anim>
                                    <p:anim calcmode="lin" valueType="num">
                                      <p:cBhvr>
                                        <p:cTn id="13"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fade">
                                      <p:cBhvr>
                                        <p:cTn id="22" dur="1000"/>
                                        <p:tgtEl>
                                          <p:spTgt spid="29700"/>
                                        </p:tgtEl>
                                      </p:cBhvr>
                                    </p:animEffect>
                                    <p:anim calcmode="lin" valueType="num">
                                      <p:cBhvr>
                                        <p:cTn id="23" dur="1000" fill="hold"/>
                                        <p:tgtEl>
                                          <p:spTgt spid="29700"/>
                                        </p:tgtEl>
                                        <p:attrNameLst>
                                          <p:attrName>ppt_x</p:attrName>
                                        </p:attrNameLst>
                                      </p:cBhvr>
                                      <p:tavLst>
                                        <p:tav tm="0">
                                          <p:val>
                                            <p:strVal val="#ppt_x"/>
                                          </p:val>
                                        </p:tav>
                                        <p:tav tm="100000">
                                          <p:val>
                                            <p:strVal val="#ppt_x"/>
                                          </p:val>
                                        </p:tav>
                                      </p:tavLst>
                                    </p:anim>
                                    <p:anim calcmode="lin" valueType="num">
                                      <p:cBhvr>
                                        <p:cTn id="24"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9702"/>
                                        </p:tgtEl>
                                        <p:attrNameLst>
                                          <p:attrName>style.visibility</p:attrName>
                                        </p:attrNameLst>
                                      </p:cBhvr>
                                      <p:to>
                                        <p:strVal val="visible"/>
                                      </p:to>
                                    </p:set>
                                    <p:animEffect transition="in" filter="wipe(down)">
                                      <p:cBhvr>
                                        <p:cTn id="33" dur="580">
                                          <p:stCondLst>
                                            <p:cond delay="0"/>
                                          </p:stCondLst>
                                        </p:cTn>
                                        <p:tgtEl>
                                          <p:spTgt spid="29702"/>
                                        </p:tgtEl>
                                      </p:cBhvr>
                                    </p:animEffect>
                                    <p:anim calcmode="lin" valueType="num">
                                      <p:cBhvr>
                                        <p:cTn id="34" dur="1822" tmFilter="0,0; 0.14,0.36; 0.43,0.73; 0.71,0.91; 1.0,1.0">
                                          <p:stCondLst>
                                            <p:cond delay="0"/>
                                          </p:stCondLst>
                                        </p:cTn>
                                        <p:tgtEl>
                                          <p:spTgt spid="2970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970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970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970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9702"/>
                                        </p:tgtEl>
                                        <p:attrNameLst>
                                          <p:attrName>ppt_y</p:attrName>
                                        </p:attrNameLst>
                                      </p:cBhvr>
                                      <p:tavLst>
                                        <p:tav tm="0" fmla="#ppt_y-sin(pi*$)/81">
                                          <p:val>
                                            <p:fltVal val="0"/>
                                          </p:val>
                                        </p:tav>
                                        <p:tav tm="100000">
                                          <p:val>
                                            <p:fltVal val="1"/>
                                          </p:val>
                                        </p:tav>
                                      </p:tavLst>
                                    </p:anim>
                                    <p:animScale>
                                      <p:cBhvr>
                                        <p:cTn id="39" dur="26">
                                          <p:stCondLst>
                                            <p:cond delay="650"/>
                                          </p:stCondLst>
                                        </p:cTn>
                                        <p:tgtEl>
                                          <p:spTgt spid="29702"/>
                                        </p:tgtEl>
                                      </p:cBhvr>
                                      <p:to x="100000" y="60000"/>
                                    </p:animScale>
                                    <p:animScale>
                                      <p:cBhvr>
                                        <p:cTn id="40" dur="166" decel="50000">
                                          <p:stCondLst>
                                            <p:cond delay="676"/>
                                          </p:stCondLst>
                                        </p:cTn>
                                        <p:tgtEl>
                                          <p:spTgt spid="29702"/>
                                        </p:tgtEl>
                                      </p:cBhvr>
                                      <p:to x="100000" y="100000"/>
                                    </p:animScale>
                                    <p:animScale>
                                      <p:cBhvr>
                                        <p:cTn id="41" dur="26">
                                          <p:stCondLst>
                                            <p:cond delay="1312"/>
                                          </p:stCondLst>
                                        </p:cTn>
                                        <p:tgtEl>
                                          <p:spTgt spid="29702"/>
                                        </p:tgtEl>
                                      </p:cBhvr>
                                      <p:to x="100000" y="80000"/>
                                    </p:animScale>
                                    <p:animScale>
                                      <p:cBhvr>
                                        <p:cTn id="42" dur="166" decel="50000">
                                          <p:stCondLst>
                                            <p:cond delay="1338"/>
                                          </p:stCondLst>
                                        </p:cTn>
                                        <p:tgtEl>
                                          <p:spTgt spid="29702"/>
                                        </p:tgtEl>
                                      </p:cBhvr>
                                      <p:to x="100000" y="100000"/>
                                    </p:animScale>
                                    <p:animScale>
                                      <p:cBhvr>
                                        <p:cTn id="43" dur="26">
                                          <p:stCondLst>
                                            <p:cond delay="1642"/>
                                          </p:stCondLst>
                                        </p:cTn>
                                        <p:tgtEl>
                                          <p:spTgt spid="29702"/>
                                        </p:tgtEl>
                                      </p:cBhvr>
                                      <p:to x="100000" y="90000"/>
                                    </p:animScale>
                                    <p:animScale>
                                      <p:cBhvr>
                                        <p:cTn id="44" dur="166" decel="50000">
                                          <p:stCondLst>
                                            <p:cond delay="1668"/>
                                          </p:stCondLst>
                                        </p:cTn>
                                        <p:tgtEl>
                                          <p:spTgt spid="29702"/>
                                        </p:tgtEl>
                                      </p:cBhvr>
                                      <p:to x="100000" y="100000"/>
                                    </p:animScale>
                                    <p:animScale>
                                      <p:cBhvr>
                                        <p:cTn id="45" dur="26">
                                          <p:stCondLst>
                                            <p:cond delay="1808"/>
                                          </p:stCondLst>
                                        </p:cTn>
                                        <p:tgtEl>
                                          <p:spTgt spid="29702"/>
                                        </p:tgtEl>
                                      </p:cBhvr>
                                      <p:to x="100000" y="95000"/>
                                    </p:animScale>
                                    <p:animScale>
                                      <p:cBhvr>
                                        <p:cTn id="46" dur="166" decel="50000">
                                          <p:stCondLst>
                                            <p:cond delay="1834"/>
                                          </p:stCondLst>
                                        </p:cTn>
                                        <p:tgtEl>
                                          <p:spTgt spid="2970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332" y="5247706"/>
            <a:ext cx="1584960" cy="1296786"/>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77" y="4037907"/>
            <a:ext cx="1915885" cy="1436914"/>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145" y="5701936"/>
            <a:ext cx="1062446" cy="796835"/>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395" y="5701936"/>
            <a:ext cx="1389411" cy="1042058"/>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071" y="5808225"/>
            <a:ext cx="1003067" cy="752300"/>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3412" y="4017040"/>
            <a:ext cx="1348993" cy="1011745"/>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1079" y="947228"/>
            <a:ext cx="1579479" cy="1184609"/>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7672" y="4568736"/>
            <a:ext cx="1323700" cy="992775"/>
          </a:xfrm>
          <a:prstGeom prst="rect">
            <a:avLst/>
          </a:prstGeom>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58847" y="3380372"/>
            <a:ext cx="760833" cy="760833"/>
          </a:xfrm>
          <a:prstGeom prst="rect">
            <a:avLst/>
          </a:prstGeom>
        </p:spPr>
      </p:pic>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9867" y="1510878"/>
            <a:ext cx="1563584" cy="1172688"/>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9621" y="5926682"/>
            <a:ext cx="1043936" cy="782952"/>
          </a:xfrm>
          <a:prstGeom prst="rect">
            <a:avLst/>
          </a:prstGeom>
        </p:spPr>
      </p:pic>
      <p:pic>
        <p:nvPicPr>
          <p:cNvPr id="31" name="図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22328" y="525481"/>
            <a:ext cx="1413143" cy="1059857"/>
          </a:xfrm>
          <a:prstGeom prst="rect">
            <a:avLst/>
          </a:prstGeom>
        </p:spPr>
      </p:pic>
      <p:pic>
        <p:nvPicPr>
          <p:cNvPr id="33" name="図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66035" y="2328211"/>
            <a:ext cx="1402881" cy="1052161"/>
          </a:xfrm>
          <a:prstGeom prst="rect">
            <a:avLst/>
          </a:prstGeom>
        </p:spPr>
      </p:pic>
      <p:pic>
        <p:nvPicPr>
          <p:cNvPr id="35" name="図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28939" y="2411414"/>
            <a:ext cx="1068424" cy="801318"/>
          </a:xfrm>
          <a:prstGeom prst="rect">
            <a:avLst/>
          </a:prstGeom>
        </p:spPr>
      </p:pic>
      <p:pic>
        <p:nvPicPr>
          <p:cNvPr id="36" name="図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06495" y="125579"/>
            <a:ext cx="1067800" cy="901337"/>
          </a:xfrm>
          <a:prstGeom prst="rect">
            <a:avLst/>
          </a:prstGeom>
        </p:spPr>
      </p:pic>
      <p:pic>
        <p:nvPicPr>
          <p:cNvPr id="41" name="図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5037" y="2108682"/>
            <a:ext cx="1610294" cy="1610294"/>
          </a:xfrm>
          <a:prstGeom prst="rect">
            <a:avLst/>
          </a:prstGeom>
        </p:spPr>
      </p:pic>
      <p:pic>
        <p:nvPicPr>
          <p:cNvPr id="42" name="図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8354" y="2874514"/>
            <a:ext cx="1380322" cy="1035241"/>
          </a:xfrm>
          <a:prstGeom prst="rect">
            <a:avLst/>
          </a:prstGeom>
        </p:spPr>
      </p:pic>
      <p:pic>
        <p:nvPicPr>
          <p:cNvPr id="43" name="図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2871982" y="3767321"/>
            <a:ext cx="1306285" cy="1306285"/>
          </a:xfrm>
          <a:prstGeom prst="rect">
            <a:avLst/>
          </a:prstGeom>
        </p:spPr>
      </p:pic>
      <p:pic>
        <p:nvPicPr>
          <p:cNvPr id="45" name="図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00590" y="5364979"/>
            <a:ext cx="1497875" cy="1123406"/>
          </a:xfrm>
          <a:prstGeom prst="rect">
            <a:avLst/>
          </a:prstGeom>
        </p:spPr>
      </p:pic>
      <p:pic>
        <p:nvPicPr>
          <p:cNvPr id="46" name="図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57653" y="4410466"/>
            <a:ext cx="1648851" cy="1236638"/>
          </a:xfrm>
          <a:prstGeom prst="rect">
            <a:avLst/>
          </a:prstGeom>
        </p:spPr>
      </p:pic>
      <p:pic>
        <p:nvPicPr>
          <p:cNvPr id="47" name="図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45285" y="2898277"/>
            <a:ext cx="1043936" cy="782952"/>
          </a:xfrm>
          <a:prstGeom prst="rect">
            <a:avLst/>
          </a:prstGeom>
        </p:spPr>
      </p:pic>
      <p:pic>
        <p:nvPicPr>
          <p:cNvPr id="49" name="図 4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448603" y="3452556"/>
            <a:ext cx="1362600" cy="1021950"/>
          </a:xfrm>
          <a:prstGeom prst="rect">
            <a:avLst/>
          </a:prstGeom>
        </p:spPr>
      </p:pic>
      <p:pic>
        <p:nvPicPr>
          <p:cNvPr id="50" name="図 4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29266" y="5190003"/>
            <a:ext cx="1537572" cy="1153179"/>
          </a:xfrm>
          <a:prstGeom prst="rect">
            <a:avLst/>
          </a:prstGeom>
        </p:spPr>
      </p:pic>
      <p:pic>
        <p:nvPicPr>
          <p:cNvPr id="52" name="図 5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00836" y="356732"/>
            <a:ext cx="1863138" cy="1397354"/>
          </a:xfrm>
          <a:prstGeom prst="rect">
            <a:avLst/>
          </a:prstGeom>
        </p:spPr>
      </p:pic>
      <p:pic>
        <p:nvPicPr>
          <p:cNvPr id="53" name="図 52"/>
          <p:cNvPicPr>
            <a:picLocks noChangeAspect="1"/>
          </p:cNvPicPr>
          <p:nvPr/>
        </p:nvPicPr>
        <p:blipFill>
          <a:blip r:embed="rId26"/>
          <a:stretch>
            <a:fillRect/>
          </a:stretch>
        </p:blipFill>
        <p:spPr>
          <a:xfrm>
            <a:off x="9229621" y="1260046"/>
            <a:ext cx="1628694" cy="1225449"/>
          </a:xfrm>
          <a:prstGeom prst="rect">
            <a:avLst/>
          </a:prstGeom>
        </p:spPr>
      </p:pic>
      <p:pic>
        <p:nvPicPr>
          <p:cNvPr id="56" name="図 5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5400000">
            <a:off x="2600720" y="1526930"/>
            <a:ext cx="1440045" cy="1080034"/>
          </a:xfrm>
          <a:prstGeom prst="rect">
            <a:avLst/>
          </a:prstGeom>
        </p:spPr>
      </p:pic>
      <p:pic>
        <p:nvPicPr>
          <p:cNvPr id="57" name="図 5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763031" y="2079393"/>
            <a:ext cx="1708046" cy="1281035"/>
          </a:xfrm>
          <a:prstGeom prst="rect">
            <a:avLst/>
          </a:prstGeom>
        </p:spPr>
      </p:pic>
      <p:pic>
        <p:nvPicPr>
          <p:cNvPr id="58" name="図 5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74584" y="2922111"/>
            <a:ext cx="2097157" cy="1572868"/>
          </a:xfrm>
          <a:prstGeom prst="rect">
            <a:avLst/>
          </a:prstGeom>
        </p:spPr>
      </p:pic>
      <p:sp>
        <p:nvSpPr>
          <p:cNvPr id="59" name="テキスト ボックス 58"/>
          <p:cNvSpPr txBox="1"/>
          <p:nvPr/>
        </p:nvSpPr>
        <p:spPr>
          <a:xfrm>
            <a:off x="538037" y="277253"/>
            <a:ext cx="1398712" cy="707886"/>
          </a:xfrm>
          <a:prstGeom prst="rect">
            <a:avLst/>
          </a:prstGeom>
          <a:noFill/>
        </p:spPr>
        <p:txBody>
          <a:bodyPr wrap="square" rtlCol="0">
            <a:spAutoFit/>
          </a:bodyPr>
          <a:lstStyle/>
          <a:p>
            <a:r>
              <a:rPr kumimoji="1" lang="ja-JP" altLang="en-US" sz="4000" dirty="0" smtClean="0"/>
              <a:t>趣味</a:t>
            </a:r>
            <a:endParaRPr kumimoji="1" lang="ja-JP" altLang="en-US" sz="4000" dirty="0"/>
          </a:p>
        </p:txBody>
      </p:sp>
      <p:pic>
        <p:nvPicPr>
          <p:cNvPr id="60" name="図 5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132217" y="4328333"/>
            <a:ext cx="1783080" cy="1337310"/>
          </a:xfrm>
          <a:prstGeom prst="rect">
            <a:avLst/>
          </a:prstGeom>
        </p:spPr>
      </p:pic>
      <p:sp>
        <p:nvSpPr>
          <p:cNvPr id="61" name="テキスト ボックス 60"/>
          <p:cNvSpPr txBox="1"/>
          <p:nvPr/>
        </p:nvSpPr>
        <p:spPr>
          <a:xfrm>
            <a:off x="1597183" y="277253"/>
            <a:ext cx="4249522" cy="707886"/>
          </a:xfrm>
          <a:prstGeom prst="rect">
            <a:avLst/>
          </a:prstGeom>
          <a:noFill/>
        </p:spPr>
        <p:txBody>
          <a:bodyPr wrap="square" rtlCol="0">
            <a:spAutoFit/>
          </a:bodyPr>
          <a:lstStyle/>
          <a:p>
            <a:pPr lvl="0"/>
            <a:r>
              <a:rPr lang="ja-JP" altLang="en-US" sz="4000" dirty="0">
                <a:solidFill>
                  <a:prstClr val="black"/>
                </a:solidFill>
              </a:rPr>
              <a:t>／（むしろ家事）</a:t>
            </a:r>
          </a:p>
        </p:txBody>
      </p:sp>
    </p:spTree>
    <p:extLst>
      <p:ext uri="{BB962C8B-B14F-4D97-AF65-F5344CB8AC3E}">
        <p14:creationId xmlns:p14="http://schemas.microsoft.com/office/powerpoint/2010/main" val="4909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80">
                                          <p:stCondLst>
                                            <p:cond delay="0"/>
                                          </p:stCondLst>
                                        </p:cTn>
                                        <p:tgtEl>
                                          <p:spTgt spid="41"/>
                                        </p:tgtEl>
                                      </p:cBhvr>
                                    </p:animEffect>
                                    <p:anim calcmode="lin" valueType="num">
                                      <p:cBhvr>
                                        <p:cTn id="2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1" dur="26">
                                          <p:stCondLst>
                                            <p:cond delay="650"/>
                                          </p:stCondLst>
                                        </p:cTn>
                                        <p:tgtEl>
                                          <p:spTgt spid="41"/>
                                        </p:tgtEl>
                                      </p:cBhvr>
                                      <p:to x="100000" y="60000"/>
                                    </p:animScale>
                                    <p:animScale>
                                      <p:cBhvr>
                                        <p:cTn id="32" dur="166" decel="50000">
                                          <p:stCondLst>
                                            <p:cond delay="676"/>
                                          </p:stCondLst>
                                        </p:cTn>
                                        <p:tgtEl>
                                          <p:spTgt spid="41"/>
                                        </p:tgtEl>
                                      </p:cBhvr>
                                      <p:to x="100000" y="100000"/>
                                    </p:animScale>
                                    <p:animScale>
                                      <p:cBhvr>
                                        <p:cTn id="33" dur="26">
                                          <p:stCondLst>
                                            <p:cond delay="1312"/>
                                          </p:stCondLst>
                                        </p:cTn>
                                        <p:tgtEl>
                                          <p:spTgt spid="41"/>
                                        </p:tgtEl>
                                      </p:cBhvr>
                                      <p:to x="100000" y="80000"/>
                                    </p:animScale>
                                    <p:animScale>
                                      <p:cBhvr>
                                        <p:cTn id="34" dur="166" decel="50000">
                                          <p:stCondLst>
                                            <p:cond delay="1338"/>
                                          </p:stCondLst>
                                        </p:cTn>
                                        <p:tgtEl>
                                          <p:spTgt spid="41"/>
                                        </p:tgtEl>
                                      </p:cBhvr>
                                      <p:to x="100000" y="100000"/>
                                    </p:animScale>
                                    <p:animScale>
                                      <p:cBhvr>
                                        <p:cTn id="35" dur="26">
                                          <p:stCondLst>
                                            <p:cond delay="1642"/>
                                          </p:stCondLst>
                                        </p:cTn>
                                        <p:tgtEl>
                                          <p:spTgt spid="41"/>
                                        </p:tgtEl>
                                      </p:cBhvr>
                                      <p:to x="100000" y="90000"/>
                                    </p:animScale>
                                    <p:animScale>
                                      <p:cBhvr>
                                        <p:cTn id="36" dur="166" decel="50000">
                                          <p:stCondLst>
                                            <p:cond delay="1668"/>
                                          </p:stCondLst>
                                        </p:cTn>
                                        <p:tgtEl>
                                          <p:spTgt spid="41"/>
                                        </p:tgtEl>
                                      </p:cBhvr>
                                      <p:to x="100000" y="100000"/>
                                    </p:animScale>
                                    <p:animScale>
                                      <p:cBhvr>
                                        <p:cTn id="37" dur="26">
                                          <p:stCondLst>
                                            <p:cond delay="1808"/>
                                          </p:stCondLst>
                                        </p:cTn>
                                        <p:tgtEl>
                                          <p:spTgt spid="41"/>
                                        </p:tgtEl>
                                      </p:cBhvr>
                                      <p:to x="100000" y="95000"/>
                                    </p:animScale>
                                    <p:animScale>
                                      <p:cBhvr>
                                        <p:cTn id="38" dur="166" decel="50000">
                                          <p:stCondLst>
                                            <p:cond delay="1834"/>
                                          </p:stCondLst>
                                        </p:cTn>
                                        <p:tgtEl>
                                          <p:spTgt spid="4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heel(1)">
                                      <p:cBhvr>
                                        <p:cTn id="43" dur="2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20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80">
                                          <p:stCondLst>
                                            <p:cond delay="0"/>
                                          </p:stCondLst>
                                        </p:cTn>
                                        <p:tgtEl>
                                          <p:spTgt spid="31"/>
                                        </p:tgtEl>
                                      </p:cBhvr>
                                    </p:animEffect>
                                    <p:anim calcmode="lin" valueType="num">
                                      <p:cBhvr>
                                        <p:cTn id="9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98" dur="26">
                                          <p:stCondLst>
                                            <p:cond delay="650"/>
                                          </p:stCondLst>
                                        </p:cTn>
                                        <p:tgtEl>
                                          <p:spTgt spid="31"/>
                                        </p:tgtEl>
                                      </p:cBhvr>
                                      <p:to x="100000" y="60000"/>
                                    </p:animScale>
                                    <p:animScale>
                                      <p:cBhvr>
                                        <p:cTn id="99" dur="166" decel="50000">
                                          <p:stCondLst>
                                            <p:cond delay="676"/>
                                          </p:stCondLst>
                                        </p:cTn>
                                        <p:tgtEl>
                                          <p:spTgt spid="31"/>
                                        </p:tgtEl>
                                      </p:cBhvr>
                                      <p:to x="100000" y="100000"/>
                                    </p:animScale>
                                    <p:animScale>
                                      <p:cBhvr>
                                        <p:cTn id="100" dur="26">
                                          <p:stCondLst>
                                            <p:cond delay="1312"/>
                                          </p:stCondLst>
                                        </p:cTn>
                                        <p:tgtEl>
                                          <p:spTgt spid="31"/>
                                        </p:tgtEl>
                                      </p:cBhvr>
                                      <p:to x="100000" y="80000"/>
                                    </p:animScale>
                                    <p:animScale>
                                      <p:cBhvr>
                                        <p:cTn id="101" dur="166" decel="50000">
                                          <p:stCondLst>
                                            <p:cond delay="1338"/>
                                          </p:stCondLst>
                                        </p:cTn>
                                        <p:tgtEl>
                                          <p:spTgt spid="31"/>
                                        </p:tgtEl>
                                      </p:cBhvr>
                                      <p:to x="100000" y="100000"/>
                                    </p:animScale>
                                    <p:animScale>
                                      <p:cBhvr>
                                        <p:cTn id="102" dur="26">
                                          <p:stCondLst>
                                            <p:cond delay="1642"/>
                                          </p:stCondLst>
                                        </p:cTn>
                                        <p:tgtEl>
                                          <p:spTgt spid="31"/>
                                        </p:tgtEl>
                                      </p:cBhvr>
                                      <p:to x="100000" y="90000"/>
                                    </p:animScale>
                                    <p:animScale>
                                      <p:cBhvr>
                                        <p:cTn id="103" dur="166" decel="50000">
                                          <p:stCondLst>
                                            <p:cond delay="1668"/>
                                          </p:stCondLst>
                                        </p:cTn>
                                        <p:tgtEl>
                                          <p:spTgt spid="31"/>
                                        </p:tgtEl>
                                      </p:cBhvr>
                                      <p:to x="100000" y="100000"/>
                                    </p:animScale>
                                    <p:animScale>
                                      <p:cBhvr>
                                        <p:cTn id="104" dur="26">
                                          <p:stCondLst>
                                            <p:cond delay="1808"/>
                                          </p:stCondLst>
                                        </p:cTn>
                                        <p:tgtEl>
                                          <p:spTgt spid="31"/>
                                        </p:tgtEl>
                                      </p:cBhvr>
                                      <p:to x="100000" y="95000"/>
                                    </p:animScale>
                                    <p:animScale>
                                      <p:cBhvr>
                                        <p:cTn id="105" dur="166" decel="50000">
                                          <p:stCondLst>
                                            <p:cond delay="1834"/>
                                          </p:stCondLst>
                                        </p:cTn>
                                        <p:tgtEl>
                                          <p:spTgt spid="31"/>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0"/>
                                        <p:tgtEl>
                                          <p:spTgt spid="56"/>
                                        </p:tgtEl>
                                      </p:cBhvr>
                                    </p:animEffect>
                                    <p:anim calcmode="lin" valueType="num">
                                      <p:cBhvr>
                                        <p:cTn id="111" dur="1000" fill="hold"/>
                                        <p:tgtEl>
                                          <p:spTgt spid="56"/>
                                        </p:tgtEl>
                                        <p:attrNameLst>
                                          <p:attrName>ppt_x</p:attrName>
                                        </p:attrNameLst>
                                      </p:cBhvr>
                                      <p:tavLst>
                                        <p:tav tm="0">
                                          <p:val>
                                            <p:strVal val="#ppt_x"/>
                                          </p:val>
                                        </p:tav>
                                        <p:tav tm="100000">
                                          <p:val>
                                            <p:strVal val="#ppt_x"/>
                                          </p:val>
                                        </p:tav>
                                      </p:tavLst>
                                    </p:anim>
                                    <p:anim calcmode="lin" valueType="num">
                                      <p:cBhvr>
                                        <p:cTn id="11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1000"/>
                                        <p:tgtEl>
                                          <p:spTgt spid="22"/>
                                        </p:tgtEl>
                                      </p:cBhvr>
                                    </p:animEffect>
                                    <p:anim calcmode="lin" valueType="num">
                                      <p:cBhvr>
                                        <p:cTn id="118" dur="1000" fill="hold"/>
                                        <p:tgtEl>
                                          <p:spTgt spid="22"/>
                                        </p:tgtEl>
                                        <p:attrNameLst>
                                          <p:attrName>ppt_x</p:attrName>
                                        </p:attrNameLst>
                                      </p:cBhvr>
                                      <p:tavLst>
                                        <p:tav tm="0">
                                          <p:val>
                                            <p:strVal val="#ppt_x"/>
                                          </p:val>
                                        </p:tav>
                                        <p:tav tm="100000">
                                          <p:val>
                                            <p:strVal val="#ppt_x"/>
                                          </p:val>
                                        </p:tav>
                                      </p:tavLst>
                                    </p:anim>
                                    <p:anim calcmode="lin" valueType="num">
                                      <p:cBhvr>
                                        <p:cTn id="1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3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anim calcmode="lin" valueType="num">
                                      <p:cBhvr>
                                        <p:cTn id="129" dur="1000" fill="hold"/>
                                        <p:tgtEl>
                                          <p:spTgt spid="33"/>
                                        </p:tgtEl>
                                        <p:attrNameLst>
                                          <p:attrName>ppt_x</p:attrName>
                                        </p:attrNameLst>
                                      </p:cBhvr>
                                      <p:tavLst>
                                        <p:tav tm="0">
                                          <p:val>
                                            <p:strVal val="#ppt_x"/>
                                          </p:val>
                                        </p:tav>
                                        <p:tav tm="100000">
                                          <p:val>
                                            <p:strVal val="#ppt_x"/>
                                          </p:val>
                                        </p:tav>
                                      </p:tavLst>
                                    </p:anim>
                                    <p:anim calcmode="lin" valueType="num">
                                      <p:cBhvr>
                                        <p:cTn id="1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nodeType="click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down)">
                                      <p:cBhvr>
                                        <p:cTn id="135" dur="580">
                                          <p:stCondLst>
                                            <p:cond delay="0"/>
                                          </p:stCondLst>
                                        </p:cTn>
                                        <p:tgtEl>
                                          <p:spTgt spid="53"/>
                                        </p:tgtEl>
                                      </p:cBhvr>
                                    </p:animEffect>
                                    <p:anim calcmode="lin" valueType="num">
                                      <p:cBhvr>
                                        <p:cTn id="13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41" dur="26">
                                          <p:stCondLst>
                                            <p:cond delay="650"/>
                                          </p:stCondLst>
                                        </p:cTn>
                                        <p:tgtEl>
                                          <p:spTgt spid="53"/>
                                        </p:tgtEl>
                                      </p:cBhvr>
                                      <p:to x="100000" y="60000"/>
                                    </p:animScale>
                                    <p:animScale>
                                      <p:cBhvr>
                                        <p:cTn id="142" dur="166" decel="50000">
                                          <p:stCondLst>
                                            <p:cond delay="676"/>
                                          </p:stCondLst>
                                        </p:cTn>
                                        <p:tgtEl>
                                          <p:spTgt spid="53"/>
                                        </p:tgtEl>
                                      </p:cBhvr>
                                      <p:to x="100000" y="100000"/>
                                    </p:animScale>
                                    <p:animScale>
                                      <p:cBhvr>
                                        <p:cTn id="143" dur="26">
                                          <p:stCondLst>
                                            <p:cond delay="1312"/>
                                          </p:stCondLst>
                                        </p:cTn>
                                        <p:tgtEl>
                                          <p:spTgt spid="53"/>
                                        </p:tgtEl>
                                      </p:cBhvr>
                                      <p:to x="100000" y="80000"/>
                                    </p:animScale>
                                    <p:animScale>
                                      <p:cBhvr>
                                        <p:cTn id="144" dur="166" decel="50000">
                                          <p:stCondLst>
                                            <p:cond delay="1338"/>
                                          </p:stCondLst>
                                        </p:cTn>
                                        <p:tgtEl>
                                          <p:spTgt spid="53"/>
                                        </p:tgtEl>
                                      </p:cBhvr>
                                      <p:to x="100000" y="100000"/>
                                    </p:animScale>
                                    <p:animScale>
                                      <p:cBhvr>
                                        <p:cTn id="145" dur="26">
                                          <p:stCondLst>
                                            <p:cond delay="1642"/>
                                          </p:stCondLst>
                                        </p:cTn>
                                        <p:tgtEl>
                                          <p:spTgt spid="53"/>
                                        </p:tgtEl>
                                      </p:cBhvr>
                                      <p:to x="100000" y="90000"/>
                                    </p:animScale>
                                    <p:animScale>
                                      <p:cBhvr>
                                        <p:cTn id="146" dur="166" decel="50000">
                                          <p:stCondLst>
                                            <p:cond delay="1668"/>
                                          </p:stCondLst>
                                        </p:cTn>
                                        <p:tgtEl>
                                          <p:spTgt spid="53"/>
                                        </p:tgtEl>
                                      </p:cBhvr>
                                      <p:to x="100000" y="100000"/>
                                    </p:animScale>
                                    <p:animScale>
                                      <p:cBhvr>
                                        <p:cTn id="147" dur="26">
                                          <p:stCondLst>
                                            <p:cond delay="1808"/>
                                          </p:stCondLst>
                                        </p:cTn>
                                        <p:tgtEl>
                                          <p:spTgt spid="53"/>
                                        </p:tgtEl>
                                      </p:cBhvr>
                                      <p:to x="100000" y="95000"/>
                                    </p:animScale>
                                    <p:animScale>
                                      <p:cBhvr>
                                        <p:cTn id="148" dur="166" decel="50000">
                                          <p:stCondLst>
                                            <p:cond delay="1834"/>
                                          </p:stCondLst>
                                        </p:cTn>
                                        <p:tgtEl>
                                          <p:spTgt spid="53"/>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1000"/>
                                        <p:tgtEl>
                                          <p:spTgt spid="47"/>
                                        </p:tgtEl>
                                      </p:cBhvr>
                                    </p:animEffect>
                                    <p:anim calcmode="lin" valueType="num">
                                      <p:cBhvr>
                                        <p:cTn id="158" dur="1000" fill="hold"/>
                                        <p:tgtEl>
                                          <p:spTgt spid="47"/>
                                        </p:tgtEl>
                                        <p:attrNameLst>
                                          <p:attrName>ppt_x</p:attrName>
                                        </p:attrNameLst>
                                      </p:cBhvr>
                                      <p:tavLst>
                                        <p:tav tm="0">
                                          <p:val>
                                            <p:strVal val="#ppt_x"/>
                                          </p:val>
                                        </p:tav>
                                        <p:tav tm="100000">
                                          <p:val>
                                            <p:strVal val="#ppt_x"/>
                                          </p:val>
                                        </p:tav>
                                      </p:tavLst>
                                    </p:anim>
                                    <p:anim calcmode="lin" valueType="num">
                                      <p:cBhvr>
                                        <p:cTn id="15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wipe(down)">
                                      <p:cBhvr>
                                        <p:cTn id="164" dur="580">
                                          <p:stCondLst>
                                            <p:cond delay="0"/>
                                          </p:stCondLst>
                                        </p:cTn>
                                        <p:tgtEl>
                                          <p:spTgt spid="42"/>
                                        </p:tgtEl>
                                      </p:cBhvr>
                                    </p:animEffect>
                                    <p:anim calcmode="lin" valueType="num">
                                      <p:cBhvr>
                                        <p:cTn id="16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70" dur="26">
                                          <p:stCondLst>
                                            <p:cond delay="650"/>
                                          </p:stCondLst>
                                        </p:cTn>
                                        <p:tgtEl>
                                          <p:spTgt spid="42"/>
                                        </p:tgtEl>
                                      </p:cBhvr>
                                      <p:to x="100000" y="60000"/>
                                    </p:animScale>
                                    <p:animScale>
                                      <p:cBhvr>
                                        <p:cTn id="171" dur="166" decel="50000">
                                          <p:stCondLst>
                                            <p:cond delay="676"/>
                                          </p:stCondLst>
                                        </p:cTn>
                                        <p:tgtEl>
                                          <p:spTgt spid="42"/>
                                        </p:tgtEl>
                                      </p:cBhvr>
                                      <p:to x="100000" y="100000"/>
                                    </p:animScale>
                                    <p:animScale>
                                      <p:cBhvr>
                                        <p:cTn id="172" dur="26">
                                          <p:stCondLst>
                                            <p:cond delay="1312"/>
                                          </p:stCondLst>
                                        </p:cTn>
                                        <p:tgtEl>
                                          <p:spTgt spid="42"/>
                                        </p:tgtEl>
                                      </p:cBhvr>
                                      <p:to x="100000" y="80000"/>
                                    </p:animScale>
                                    <p:animScale>
                                      <p:cBhvr>
                                        <p:cTn id="173" dur="166" decel="50000">
                                          <p:stCondLst>
                                            <p:cond delay="1338"/>
                                          </p:stCondLst>
                                        </p:cTn>
                                        <p:tgtEl>
                                          <p:spTgt spid="42"/>
                                        </p:tgtEl>
                                      </p:cBhvr>
                                      <p:to x="100000" y="100000"/>
                                    </p:animScale>
                                    <p:animScale>
                                      <p:cBhvr>
                                        <p:cTn id="174" dur="26">
                                          <p:stCondLst>
                                            <p:cond delay="1642"/>
                                          </p:stCondLst>
                                        </p:cTn>
                                        <p:tgtEl>
                                          <p:spTgt spid="42"/>
                                        </p:tgtEl>
                                      </p:cBhvr>
                                      <p:to x="100000" y="90000"/>
                                    </p:animScale>
                                    <p:animScale>
                                      <p:cBhvr>
                                        <p:cTn id="175" dur="166" decel="50000">
                                          <p:stCondLst>
                                            <p:cond delay="1668"/>
                                          </p:stCondLst>
                                        </p:cTn>
                                        <p:tgtEl>
                                          <p:spTgt spid="42"/>
                                        </p:tgtEl>
                                      </p:cBhvr>
                                      <p:to x="100000" y="100000"/>
                                    </p:animScale>
                                    <p:animScale>
                                      <p:cBhvr>
                                        <p:cTn id="176" dur="26">
                                          <p:stCondLst>
                                            <p:cond delay="1808"/>
                                          </p:stCondLst>
                                        </p:cTn>
                                        <p:tgtEl>
                                          <p:spTgt spid="42"/>
                                        </p:tgtEl>
                                      </p:cBhvr>
                                      <p:to x="100000" y="95000"/>
                                    </p:animScale>
                                    <p:animScale>
                                      <p:cBhvr>
                                        <p:cTn id="177" dur="166" decel="50000">
                                          <p:stCondLst>
                                            <p:cond delay="1834"/>
                                          </p:stCondLst>
                                        </p:cTn>
                                        <p:tgtEl>
                                          <p:spTgt spid="42"/>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fade">
                                      <p:cBhvr>
                                        <p:cTn id="182" dur="1000"/>
                                        <p:tgtEl>
                                          <p:spTgt spid="60"/>
                                        </p:tgtEl>
                                      </p:cBhvr>
                                    </p:animEffect>
                                    <p:anim calcmode="lin" valueType="num">
                                      <p:cBhvr>
                                        <p:cTn id="183" dur="1000" fill="hold"/>
                                        <p:tgtEl>
                                          <p:spTgt spid="60"/>
                                        </p:tgtEl>
                                        <p:attrNameLst>
                                          <p:attrName>ppt_x</p:attrName>
                                        </p:attrNameLst>
                                      </p:cBhvr>
                                      <p:tavLst>
                                        <p:tav tm="0">
                                          <p:val>
                                            <p:strVal val="#ppt_x"/>
                                          </p:val>
                                        </p:tav>
                                        <p:tav tm="100000">
                                          <p:val>
                                            <p:strVal val="#ppt_x"/>
                                          </p:val>
                                        </p:tav>
                                      </p:tavLst>
                                    </p:anim>
                                    <p:anim calcmode="lin" valueType="num">
                                      <p:cBhvr>
                                        <p:cTn id="18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57"/>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9"/>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3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23"/>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61"/>
                                        </p:tgtEl>
                                        <p:attrNameLst>
                                          <p:attrName>style.visibility</p:attrName>
                                        </p:attrNameLst>
                                      </p:cBhvr>
                                      <p:to>
                                        <p:strVal val="visible"/>
                                      </p:to>
                                    </p:set>
                                    <p:animEffect transition="in" filter="wipe(down)">
                                      <p:cBhvr>
                                        <p:cTn id="205" dur="580">
                                          <p:stCondLst>
                                            <p:cond delay="0"/>
                                          </p:stCondLst>
                                        </p:cTn>
                                        <p:tgtEl>
                                          <p:spTgt spid="61"/>
                                        </p:tgtEl>
                                      </p:cBhvr>
                                    </p:animEffect>
                                    <p:anim calcmode="lin" valueType="num">
                                      <p:cBhvr>
                                        <p:cTn id="206"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11" dur="26">
                                          <p:stCondLst>
                                            <p:cond delay="650"/>
                                          </p:stCondLst>
                                        </p:cTn>
                                        <p:tgtEl>
                                          <p:spTgt spid="61"/>
                                        </p:tgtEl>
                                      </p:cBhvr>
                                      <p:to x="100000" y="60000"/>
                                    </p:animScale>
                                    <p:animScale>
                                      <p:cBhvr>
                                        <p:cTn id="212" dur="166" decel="50000">
                                          <p:stCondLst>
                                            <p:cond delay="676"/>
                                          </p:stCondLst>
                                        </p:cTn>
                                        <p:tgtEl>
                                          <p:spTgt spid="61"/>
                                        </p:tgtEl>
                                      </p:cBhvr>
                                      <p:to x="100000" y="100000"/>
                                    </p:animScale>
                                    <p:animScale>
                                      <p:cBhvr>
                                        <p:cTn id="213" dur="26">
                                          <p:stCondLst>
                                            <p:cond delay="1312"/>
                                          </p:stCondLst>
                                        </p:cTn>
                                        <p:tgtEl>
                                          <p:spTgt spid="61"/>
                                        </p:tgtEl>
                                      </p:cBhvr>
                                      <p:to x="100000" y="80000"/>
                                    </p:animScale>
                                    <p:animScale>
                                      <p:cBhvr>
                                        <p:cTn id="214" dur="166" decel="50000">
                                          <p:stCondLst>
                                            <p:cond delay="1338"/>
                                          </p:stCondLst>
                                        </p:cTn>
                                        <p:tgtEl>
                                          <p:spTgt spid="61"/>
                                        </p:tgtEl>
                                      </p:cBhvr>
                                      <p:to x="100000" y="100000"/>
                                    </p:animScale>
                                    <p:animScale>
                                      <p:cBhvr>
                                        <p:cTn id="215" dur="26">
                                          <p:stCondLst>
                                            <p:cond delay="1642"/>
                                          </p:stCondLst>
                                        </p:cTn>
                                        <p:tgtEl>
                                          <p:spTgt spid="61"/>
                                        </p:tgtEl>
                                      </p:cBhvr>
                                      <p:to x="100000" y="90000"/>
                                    </p:animScale>
                                    <p:animScale>
                                      <p:cBhvr>
                                        <p:cTn id="216" dur="166" decel="50000">
                                          <p:stCondLst>
                                            <p:cond delay="1668"/>
                                          </p:stCondLst>
                                        </p:cTn>
                                        <p:tgtEl>
                                          <p:spTgt spid="61"/>
                                        </p:tgtEl>
                                      </p:cBhvr>
                                      <p:to x="100000" y="100000"/>
                                    </p:animScale>
                                    <p:animScale>
                                      <p:cBhvr>
                                        <p:cTn id="217" dur="26">
                                          <p:stCondLst>
                                            <p:cond delay="1808"/>
                                          </p:stCondLst>
                                        </p:cTn>
                                        <p:tgtEl>
                                          <p:spTgt spid="61"/>
                                        </p:tgtEl>
                                      </p:cBhvr>
                                      <p:to x="100000" y="95000"/>
                                    </p:animScale>
                                    <p:animScale>
                                      <p:cBhvr>
                                        <p:cTn id="218" dur="166" decel="50000">
                                          <p:stCondLst>
                                            <p:cond delay="1834"/>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9113" y="467697"/>
            <a:ext cx="3216863" cy="769441"/>
          </a:xfrm>
          <a:prstGeom prst="rect">
            <a:avLst/>
          </a:prstGeom>
          <a:noFill/>
        </p:spPr>
        <p:txBody>
          <a:bodyPr wrap="square" rtlCol="0">
            <a:spAutoFit/>
          </a:bodyPr>
          <a:lstStyle/>
          <a:p>
            <a:r>
              <a:rPr lang="ja-JP" altLang="en-US" sz="4400" dirty="0" smtClean="0"/>
              <a:t>経歴（？）</a:t>
            </a:r>
            <a:endParaRPr kumimoji="1" lang="ja-JP" altLang="en-US" sz="4400" dirty="0"/>
          </a:p>
        </p:txBody>
      </p:sp>
      <p:sp>
        <p:nvSpPr>
          <p:cNvPr id="3" name="テキスト ボックス 2"/>
          <p:cNvSpPr txBox="1"/>
          <p:nvPr/>
        </p:nvSpPr>
        <p:spPr>
          <a:xfrm>
            <a:off x="1096173" y="1433362"/>
            <a:ext cx="9993684" cy="523220"/>
          </a:xfrm>
          <a:prstGeom prst="rect">
            <a:avLst/>
          </a:prstGeom>
          <a:noFill/>
        </p:spPr>
        <p:txBody>
          <a:bodyPr wrap="square" rtlCol="0">
            <a:spAutoFit/>
          </a:bodyPr>
          <a:lstStyle/>
          <a:p>
            <a:r>
              <a:rPr lang="ja-JP" altLang="en-US" sz="2800" dirty="0" smtClean="0"/>
              <a:t>滋賀県立 彦根東高校 卒業</a:t>
            </a:r>
            <a:endParaRPr kumimoji="1" lang="ja-JP" altLang="en-US" sz="2800" dirty="0"/>
          </a:p>
        </p:txBody>
      </p:sp>
      <p:sp>
        <p:nvSpPr>
          <p:cNvPr id="4" name="テキスト ボックス 3"/>
          <p:cNvSpPr txBox="1"/>
          <p:nvPr/>
        </p:nvSpPr>
        <p:spPr>
          <a:xfrm>
            <a:off x="1096173" y="2129485"/>
            <a:ext cx="9993684" cy="523220"/>
          </a:xfrm>
          <a:prstGeom prst="rect">
            <a:avLst/>
          </a:prstGeom>
          <a:noFill/>
        </p:spPr>
        <p:txBody>
          <a:bodyPr wrap="square" rtlCol="0">
            <a:spAutoFit/>
          </a:bodyPr>
          <a:lstStyle/>
          <a:p>
            <a:r>
              <a:rPr lang="ja-JP" altLang="en-US" sz="2800" dirty="0" smtClean="0"/>
              <a:t>京都大学 文学部 卒業</a:t>
            </a:r>
            <a:endParaRPr kumimoji="1" lang="ja-JP" altLang="en-US" sz="2800" dirty="0"/>
          </a:p>
        </p:txBody>
      </p:sp>
      <p:sp>
        <p:nvSpPr>
          <p:cNvPr id="5" name="テキスト ボックス 4"/>
          <p:cNvSpPr txBox="1"/>
          <p:nvPr/>
        </p:nvSpPr>
        <p:spPr>
          <a:xfrm>
            <a:off x="1096173" y="2848929"/>
            <a:ext cx="9993684" cy="523220"/>
          </a:xfrm>
          <a:prstGeom prst="rect">
            <a:avLst/>
          </a:prstGeom>
          <a:noFill/>
        </p:spPr>
        <p:txBody>
          <a:bodyPr wrap="square" rtlCol="0">
            <a:spAutoFit/>
          </a:bodyPr>
          <a:lstStyle/>
          <a:p>
            <a:r>
              <a:rPr lang="ja-JP" altLang="en-US" sz="2800" dirty="0" smtClean="0"/>
              <a:t>京都大学 大学院 文学専攻科 博士前期課程 修了</a:t>
            </a:r>
            <a:endParaRPr kumimoji="1" lang="ja-JP" altLang="en-US" sz="2800" dirty="0"/>
          </a:p>
        </p:txBody>
      </p:sp>
      <p:sp>
        <p:nvSpPr>
          <p:cNvPr id="6" name="テキスト ボックス 5"/>
          <p:cNvSpPr txBox="1"/>
          <p:nvPr/>
        </p:nvSpPr>
        <p:spPr>
          <a:xfrm>
            <a:off x="1096173" y="3545052"/>
            <a:ext cx="10503643" cy="523220"/>
          </a:xfrm>
          <a:prstGeom prst="rect">
            <a:avLst/>
          </a:prstGeom>
          <a:noFill/>
        </p:spPr>
        <p:txBody>
          <a:bodyPr wrap="square" rtlCol="0">
            <a:spAutoFit/>
          </a:bodyPr>
          <a:lstStyle/>
          <a:p>
            <a:r>
              <a:rPr lang="ja-JP" altLang="en-US" sz="2800" dirty="0" smtClean="0"/>
              <a:t>京都大学 大学院 文学専攻科 博士後期課程 単位取得</a:t>
            </a:r>
            <a:endParaRPr kumimoji="1" lang="ja-JP" altLang="en-US" sz="2800" b="1" dirty="0">
              <a:solidFill>
                <a:srgbClr val="FF0000"/>
              </a:solidFill>
            </a:endParaRPr>
          </a:p>
        </p:txBody>
      </p:sp>
      <p:sp>
        <p:nvSpPr>
          <p:cNvPr id="7" name="テキスト ボックス 6"/>
          <p:cNvSpPr txBox="1"/>
          <p:nvPr/>
        </p:nvSpPr>
        <p:spPr>
          <a:xfrm>
            <a:off x="1096173" y="4699009"/>
            <a:ext cx="9993684" cy="523220"/>
          </a:xfrm>
          <a:prstGeom prst="rect">
            <a:avLst/>
          </a:prstGeom>
          <a:noFill/>
        </p:spPr>
        <p:txBody>
          <a:bodyPr wrap="square" rtlCol="0">
            <a:spAutoFit/>
          </a:bodyPr>
          <a:lstStyle/>
          <a:p>
            <a:r>
              <a:rPr lang="ja-JP" altLang="en-US" sz="2800" dirty="0" smtClean="0"/>
              <a:t>大谷大学 特別研修員（任期付きの助手）</a:t>
            </a:r>
            <a:endParaRPr kumimoji="1" lang="ja-JP" altLang="en-US" sz="2800" dirty="0"/>
          </a:p>
        </p:txBody>
      </p:sp>
      <p:sp>
        <p:nvSpPr>
          <p:cNvPr id="8" name="テキスト ボックス 7"/>
          <p:cNvSpPr txBox="1"/>
          <p:nvPr/>
        </p:nvSpPr>
        <p:spPr>
          <a:xfrm>
            <a:off x="1096173" y="5395132"/>
            <a:ext cx="9993684" cy="523220"/>
          </a:xfrm>
          <a:prstGeom prst="rect">
            <a:avLst/>
          </a:prstGeom>
          <a:noFill/>
        </p:spPr>
        <p:txBody>
          <a:bodyPr wrap="square" rtlCol="0">
            <a:spAutoFit/>
          </a:bodyPr>
          <a:lstStyle/>
          <a:p>
            <a:r>
              <a:rPr lang="ja-JP" altLang="en-US" sz="2800" dirty="0" smtClean="0"/>
              <a:t>福井県立大学 看護福祉学部開設（</a:t>
            </a:r>
            <a:r>
              <a:rPr lang="en-US" altLang="ja-JP" sz="2800" dirty="0" smtClean="0"/>
              <a:t>1999</a:t>
            </a:r>
            <a:r>
              <a:rPr lang="ja-JP" altLang="en-US" sz="2800" dirty="0" smtClean="0"/>
              <a:t>年）と</a:t>
            </a:r>
            <a:r>
              <a:rPr lang="ja-JP" altLang="en-US" sz="2800" b="1" dirty="0" smtClean="0">
                <a:solidFill>
                  <a:srgbClr val="FF0000"/>
                </a:solidFill>
              </a:rPr>
              <a:t>同時に着任</a:t>
            </a:r>
            <a:endParaRPr kumimoji="1" lang="ja-JP" altLang="en-US" sz="2800" b="1" dirty="0">
              <a:solidFill>
                <a:srgbClr val="FF0000"/>
              </a:solidFill>
            </a:endParaRPr>
          </a:p>
        </p:txBody>
      </p:sp>
      <p:sp>
        <p:nvSpPr>
          <p:cNvPr id="9" name="テキスト ボックス 8"/>
          <p:cNvSpPr txBox="1"/>
          <p:nvPr/>
        </p:nvSpPr>
        <p:spPr>
          <a:xfrm>
            <a:off x="9326881" y="3545052"/>
            <a:ext cx="992777" cy="523220"/>
          </a:xfrm>
          <a:prstGeom prst="rect">
            <a:avLst/>
          </a:prstGeom>
          <a:noFill/>
        </p:spPr>
        <p:txBody>
          <a:bodyPr wrap="square" rtlCol="0">
            <a:spAutoFit/>
          </a:bodyPr>
          <a:lstStyle/>
          <a:p>
            <a:pPr lvl="0"/>
            <a:r>
              <a:rPr lang="ja-JP" altLang="en-US" sz="2800" b="1" dirty="0">
                <a:solidFill>
                  <a:srgbClr val="FF0000"/>
                </a:solidFill>
              </a:rPr>
              <a:t>退学</a:t>
            </a:r>
          </a:p>
        </p:txBody>
      </p:sp>
    </p:spTree>
    <p:extLst>
      <p:ext uri="{BB962C8B-B14F-4D97-AF65-F5344CB8AC3E}">
        <p14:creationId xmlns:p14="http://schemas.microsoft.com/office/powerpoint/2010/main" val="28968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8931" y="679991"/>
            <a:ext cx="2793304" cy="769441"/>
          </a:xfrm>
          <a:prstGeom prst="rect">
            <a:avLst/>
          </a:prstGeom>
          <a:noFill/>
        </p:spPr>
        <p:txBody>
          <a:bodyPr wrap="square" rtlCol="0">
            <a:spAutoFit/>
          </a:bodyPr>
          <a:lstStyle/>
          <a:p>
            <a:r>
              <a:rPr lang="ja-JP" altLang="en-US" sz="4400" dirty="0"/>
              <a:t>専門は</a:t>
            </a:r>
            <a:endParaRPr kumimoji="1" lang="ja-JP" altLang="en-US" sz="4400" dirty="0"/>
          </a:p>
        </p:txBody>
      </p:sp>
      <p:sp>
        <p:nvSpPr>
          <p:cNvPr id="3" name="テキスト ボックス 2"/>
          <p:cNvSpPr txBox="1"/>
          <p:nvPr/>
        </p:nvSpPr>
        <p:spPr>
          <a:xfrm>
            <a:off x="688931" y="1863946"/>
            <a:ext cx="8242127" cy="769441"/>
          </a:xfrm>
          <a:prstGeom prst="rect">
            <a:avLst/>
          </a:prstGeom>
          <a:noFill/>
        </p:spPr>
        <p:txBody>
          <a:bodyPr wrap="square" rtlCol="0">
            <a:spAutoFit/>
          </a:bodyPr>
          <a:lstStyle/>
          <a:p>
            <a:r>
              <a:rPr lang="ja-JP" altLang="en-US" sz="4400" dirty="0" smtClean="0"/>
              <a:t>社会学、社会調査（量的調査）</a:t>
            </a:r>
            <a:endParaRPr kumimoji="1" lang="ja-JP" altLang="en-US" sz="4400" dirty="0"/>
          </a:p>
        </p:txBody>
      </p:sp>
      <p:sp>
        <p:nvSpPr>
          <p:cNvPr id="4" name="テキスト ボックス 3"/>
          <p:cNvSpPr txBox="1"/>
          <p:nvPr/>
        </p:nvSpPr>
        <p:spPr>
          <a:xfrm>
            <a:off x="1039661" y="4195829"/>
            <a:ext cx="10985326" cy="954107"/>
          </a:xfrm>
          <a:prstGeom prst="rect">
            <a:avLst/>
          </a:prstGeom>
          <a:noFill/>
        </p:spPr>
        <p:txBody>
          <a:bodyPr wrap="square" rtlCol="0">
            <a:spAutoFit/>
          </a:bodyPr>
          <a:lstStyle/>
          <a:p>
            <a:r>
              <a:rPr kumimoji="1" lang="ja-JP" altLang="en-US" sz="2800" dirty="0" smtClean="0"/>
              <a:t>まさか両親が、こいつは将来、社会調査（</a:t>
            </a:r>
            <a:r>
              <a:rPr lang="en-US" altLang="ja-JP" sz="2800" dirty="0"/>
              <a:t>Social </a:t>
            </a:r>
            <a:r>
              <a:rPr lang="en-US" altLang="ja-JP" sz="2800" b="1" dirty="0" smtClean="0">
                <a:solidFill>
                  <a:srgbClr val="FF0000"/>
                </a:solidFill>
              </a:rPr>
              <a:t>research</a:t>
            </a:r>
            <a:r>
              <a:rPr lang="ja-JP" altLang="en-US" sz="2800" dirty="0" smtClean="0"/>
              <a:t>）を、</a:t>
            </a:r>
            <a:endParaRPr lang="en-US" altLang="ja-JP" sz="2800" dirty="0" smtClean="0"/>
          </a:p>
          <a:p>
            <a:r>
              <a:rPr kumimoji="1" lang="ja-JP" altLang="en-US" sz="2800" dirty="0" smtClean="0"/>
              <a:t>専門にするだろうと予想して、</a:t>
            </a:r>
            <a:endParaRPr kumimoji="1" lang="ja-JP" altLang="en-US" sz="2800" dirty="0"/>
          </a:p>
        </p:txBody>
      </p:sp>
      <p:sp>
        <p:nvSpPr>
          <p:cNvPr id="5" name="テキスト ボックス 4"/>
          <p:cNvSpPr txBox="1"/>
          <p:nvPr/>
        </p:nvSpPr>
        <p:spPr>
          <a:xfrm>
            <a:off x="1039661" y="5442820"/>
            <a:ext cx="5021505" cy="523220"/>
          </a:xfrm>
          <a:prstGeom prst="rect">
            <a:avLst/>
          </a:prstGeom>
          <a:noFill/>
        </p:spPr>
        <p:txBody>
          <a:bodyPr wrap="square" rtlCol="0">
            <a:spAutoFit/>
          </a:bodyPr>
          <a:lstStyle/>
          <a:p>
            <a:r>
              <a:rPr lang="ja-JP" altLang="en-US" sz="2800" dirty="0"/>
              <a:t>利幸</a:t>
            </a:r>
            <a:r>
              <a:rPr lang="ja-JP" altLang="en-US" sz="2800" dirty="0" smtClean="0"/>
              <a:t>（としゆき）</a:t>
            </a:r>
            <a:r>
              <a:rPr lang="ja-JP" altLang="en-US" sz="2800" dirty="0"/>
              <a:t>と名付けた</a:t>
            </a:r>
            <a:r>
              <a:rPr lang="ja-JP" altLang="en-US" sz="2800" dirty="0" smtClean="0"/>
              <a:t>、</a:t>
            </a:r>
            <a:endParaRPr lang="ja-JP" altLang="en-US" sz="2800" dirty="0"/>
          </a:p>
        </p:txBody>
      </p:sp>
      <p:pic>
        <p:nvPicPr>
          <p:cNvPr id="1030" name="Picture 6" descr="無料イラスト] 水色のベビー服を着た赤ちゃん - パブリックドメインQ：著作権フリー画像素材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079" y="2194458"/>
            <a:ext cx="1333589" cy="160673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086114" y="5442820"/>
            <a:ext cx="6100355" cy="523220"/>
          </a:xfrm>
          <a:prstGeom prst="rect">
            <a:avLst/>
          </a:prstGeom>
          <a:noFill/>
        </p:spPr>
        <p:txBody>
          <a:bodyPr wrap="square" rtlCol="0">
            <a:spAutoFit/>
          </a:bodyPr>
          <a:lstStyle/>
          <a:p>
            <a:r>
              <a:rPr lang="ja-JP" altLang="en-US" sz="2800" dirty="0" smtClean="0"/>
              <a:t>なんて</a:t>
            </a:r>
            <a:r>
              <a:rPr lang="ja-JP" altLang="en-US" sz="2800" dirty="0"/>
              <a:t>ことはないでしょうが（笑</a:t>
            </a:r>
            <a:r>
              <a:rPr lang="ja-JP" altLang="en-US" sz="2800" dirty="0" smtClean="0"/>
              <a:t>）</a:t>
            </a:r>
            <a:endParaRPr kumimoji="1" lang="ja-JP" altLang="en-US" dirty="0"/>
          </a:p>
        </p:txBody>
      </p:sp>
      <p:sp>
        <p:nvSpPr>
          <p:cNvPr id="7" name="テキスト ボックス 6"/>
          <p:cNvSpPr txBox="1"/>
          <p:nvPr/>
        </p:nvSpPr>
        <p:spPr>
          <a:xfrm>
            <a:off x="2216930" y="5438429"/>
            <a:ext cx="1414544" cy="523220"/>
          </a:xfrm>
          <a:prstGeom prst="rect">
            <a:avLst/>
          </a:prstGeom>
          <a:solidFill>
            <a:schemeClr val="bg1"/>
          </a:solidFill>
        </p:spPr>
        <p:txBody>
          <a:bodyPr wrap="square" rtlCol="0">
            <a:spAutoFit/>
          </a:bodyPr>
          <a:lstStyle/>
          <a:p>
            <a:pPr algn="ctr"/>
            <a:r>
              <a:rPr lang="ja-JP" altLang="en-US" sz="2800" b="1" dirty="0">
                <a:solidFill>
                  <a:srgbClr val="FF0000"/>
                </a:solidFill>
              </a:rPr>
              <a:t>りさち</a:t>
            </a:r>
            <a:endParaRPr kumimoji="1" lang="ja-JP" altLang="en-US" dirty="0"/>
          </a:p>
        </p:txBody>
      </p:sp>
    </p:spTree>
    <p:extLst>
      <p:ext uri="{BB962C8B-B14F-4D97-AF65-F5344CB8AC3E}">
        <p14:creationId xmlns:p14="http://schemas.microsoft.com/office/powerpoint/2010/main" val="17230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80">
                                          <p:stCondLst>
                                            <p:cond delay="0"/>
                                          </p:stCondLst>
                                        </p:cTn>
                                        <p:tgtEl>
                                          <p:spTgt spid="1030"/>
                                        </p:tgtEl>
                                      </p:cBhvr>
                                    </p:animEffect>
                                    <p:anim calcmode="lin" valueType="num">
                                      <p:cBhvr>
                                        <p:cTn id="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0"/>
                                        </p:tgtEl>
                                      </p:cBhvr>
                                      <p:to x="100000" y="60000"/>
                                    </p:animScale>
                                    <p:animScale>
                                      <p:cBhvr>
                                        <p:cTn id="14" dur="166" decel="50000">
                                          <p:stCondLst>
                                            <p:cond delay="676"/>
                                          </p:stCondLst>
                                        </p:cTn>
                                        <p:tgtEl>
                                          <p:spTgt spid="1030"/>
                                        </p:tgtEl>
                                      </p:cBhvr>
                                      <p:to x="100000" y="100000"/>
                                    </p:animScale>
                                    <p:animScale>
                                      <p:cBhvr>
                                        <p:cTn id="15" dur="26">
                                          <p:stCondLst>
                                            <p:cond delay="1312"/>
                                          </p:stCondLst>
                                        </p:cTn>
                                        <p:tgtEl>
                                          <p:spTgt spid="1030"/>
                                        </p:tgtEl>
                                      </p:cBhvr>
                                      <p:to x="100000" y="80000"/>
                                    </p:animScale>
                                    <p:animScale>
                                      <p:cBhvr>
                                        <p:cTn id="16" dur="166" decel="50000">
                                          <p:stCondLst>
                                            <p:cond delay="1338"/>
                                          </p:stCondLst>
                                        </p:cTn>
                                        <p:tgtEl>
                                          <p:spTgt spid="1030"/>
                                        </p:tgtEl>
                                      </p:cBhvr>
                                      <p:to x="100000" y="100000"/>
                                    </p:animScale>
                                    <p:animScale>
                                      <p:cBhvr>
                                        <p:cTn id="17" dur="26">
                                          <p:stCondLst>
                                            <p:cond delay="1642"/>
                                          </p:stCondLst>
                                        </p:cTn>
                                        <p:tgtEl>
                                          <p:spTgt spid="1030"/>
                                        </p:tgtEl>
                                      </p:cBhvr>
                                      <p:to x="100000" y="90000"/>
                                    </p:animScale>
                                    <p:animScale>
                                      <p:cBhvr>
                                        <p:cTn id="18" dur="166" decel="50000">
                                          <p:stCondLst>
                                            <p:cond delay="1668"/>
                                          </p:stCondLst>
                                        </p:cTn>
                                        <p:tgtEl>
                                          <p:spTgt spid="1030"/>
                                        </p:tgtEl>
                                      </p:cBhvr>
                                      <p:to x="100000" y="100000"/>
                                    </p:animScale>
                                    <p:animScale>
                                      <p:cBhvr>
                                        <p:cTn id="19" dur="26">
                                          <p:stCondLst>
                                            <p:cond delay="1808"/>
                                          </p:stCondLst>
                                        </p:cTn>
                                        <p:tgtEl>
                                          <p:spTgt spid="1030"/>
                                        </p:tgtEl>
                                      </p:cBhvr>
                                      <p:to x="100000" y="95000"/>
                                    </p:animScale>
                                    <p:animScale>
                                      <p:cBhvr>
                                        <p:cTn id="20" dur="166" decel="50000">
                                          <p:stCondLst>
                                            <p:cond delay="1834"/>
                                          </p:stCondLst>
                                        </p:cTn>
                                        <p:tgtEl>
                                          <p:spTgt spid="10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201" y="292934"/>
            <a:ext cx="5624187" cy="769441"/>
          </a:xfrm>
          <a:prstGeom prst="rect">
            <a:avLst/>
          </a:prstGeom>
          <a:noFill/>
        </p:spPr>
        <p:txBody>
          <a:bodyPr wrap="square" rtlCol="0">
            <a:spAutoFit/>
          </a:bodyPr>
          <a:lstStyle/>
          <a:p>
            <a:r>
              <a:rPr lang="ja-JP" altLang="en-US" sz="4400" dirty="0" smtClean="0"/>
              <a:t>具体的な研究内容</a:t>
            </a:r>
            <a:endParaRPr kumimoji="1" lang="ja-JP" altLang="en-US" sz="4400" dirty="0"/>
          </a:p>
        </p:txBody>
      </p:sp>
      <p:sp>
        <p:nvSpPr>
          <p:cNvPr id="3" name="テキスト ボックス 2"/>
          <p:cNvSpPr txBox="1"/>
          <p:nvPr/>
        </p:nvSpPr>
        <p:spPr>
          <a:xfrm>
            <a:off x="599785" y="1191261"/>
            <a:ext cx="9993684" cy="584775"/>
          </a:xfrm>
          <a:prstGeom prst="rect">
            <a:avLst/>
          </a:prstGeom>
          <a:noFill/>
        </p:spPr>
        <p:txBody>
          <a:bodyPr wrap="square" rtlCol="0">
            <a:spAutoFit/>
          </a:bodyPr>
          <a:lstStyle/>
          <a:p>
            <a:r>
              <a:rPr lang="ja-JP" altLang="en-US" sz="3200" dirty="0" smtClean="0"/>
              <a:t>・男女共同参画に関する研究</a:t>
            </a:r>
            <a:endParaRPr kumimoji="1" lang="ja-JP" altLang="en-US" sz="3200" dirty="0"/>
          </a:p>
        </p:txBody>
      </p:sp>
      <p:sp>
        <p:nvSpPr>
          <p:cNvPr id="4" name="テキスト ボックス 3"/>
          <p:cNvSpPr txBox="1"/>
          <p:nvPr/>
        </p:nvSpPr>
        <p:spPr>
          <a:xfrm>
            <a:off x="1640906" y="1737385"/>
            <a:ext cx="9908087" cy="707886"/>
          </a:xfrm>
          <a:prstGeom prst="rect">
            <a:avLst/>
          </a:prstGeom>
          <a:noFill/>
        </p:spPr>
        <p:txBody>
          <a:bodyPr wrap="square" rtlCol="0">
            <a:spAutoFit/>
          </a:bodyPr>
          <a:lstStyle/>
          <a:p>
            <a:r>
              <a:rPr kumimoji="1" lang="ja-JP" altLang="en-US" sz="2000" dirty="0" smtClean="0"/>
              <a:t>家事分担（女性の多重負担）が、女性のキャリア形成や意思決定過程への参画</a:t>
            </a:r>
            <a:r>
              <a:rPr lang="ja-JP" altLang="en-US" sz="2000" dirty="0" smtClean="0"/>
              <a:t>に</a:t>
            </a:r>
            <a:endParaRPr lang="en-US" altLang="ja-JP" sz="2000" dirty="0" smtClean="0"/>
          </a:p>
          <a:p>
            <a:r>
              <a:rPr kumimoji="1" lang="ja-JP" altLang="en-US" sz="2000" dirty="0" smtClean="0"/>
              <a:t>及ぼす影響の研究</a:t>
            </a:r>
            <a:endParaRPr kumimoji="1" lang="ja-JP" altLang="en-US" sz="2000" dirty="0"/>
          </a:p>
        </p:txBody>
      </p:sp>
      <p:sp>
        <p:nvSpPr>
          <p:cNvPr id="5" name="テキスト ボックス 4"/>
          <p:cNvSpPr txBox="1"/>
          <p:nvPr/>
        </p:nvSpPr>
        <p:spPr>
          <a:xfrm>
            <a:off x="599785" y="2650892"/>
            <a:ext cx="9993684" cy="584775"/>
          </a:xfrm>
          <a:prstGeom prst="rect">
            <a:avLst/>
          </a:prstGeom>
          <a:noFill/>
        </p:spPr>
        <p:txBody>
          <a:bodyPr wrap="square" rtlCol="0">
            <a:spAutoFit/>
          </a:bodyPr>
          <a:lstStyle/>
          <a:p>
            <a:r>
              <a:rPr lang="ja-JP" altLang="en-US" sz="3200" dirty="0" smtClean="0"/>
              <a:t>・健康長寿に関する研究</a:t>
            </a:r>
            <a:endParaRPr kumimoji="1" lang="ja-JP" altLang="en-US" sz="3200" dirty="0"/>
          </a:p>
        </p:txBody>
      </p:sp>
      <p:sp>
        <p:nvSpPr>
          <p:cNvPr id="6" name="テキスト ボックス 5"/>
          <p:cNvSpPr txBox="1"/>
          <p:nvPr/>
        </p:nvSpPr>
        <p:spPr>
          <a:xfrm>
            <a:off x="1728589" y="3186881"/>
            <a:ext cx="9908087" cy="707886"/>
          </a:xfrm>
          <a:prstGeom prst="rect">
            <a:avLst/>
          </a:prstGeom>
          <a:noFill/>
        </p:spPr>
        <p:txBody>
          <a:bodyPr wrap="square" rtlCol="0">
            <a:spAutoFit/>
          </a:bodyPr>
          <a:lstStyle/>
          <a:p>
            <a:r>
              <a:rPr kumimoji="1" lang="ja-JP" altLang="en-US" sz="2000" dirty="0" smtClean="0"/>
              <a:t>社会関係資本（</a:t>
            </a:r>
            <a:r>
              <a:rPr kumimoji="1" lang="en-US" altLang="ja-JP" sz="2000" dirty="0" smtClean="0"/>
              <a:t>Social capital</a:t>
            </a:r>
            <a:r>
              <a:rPr kumimoji="1" lang="ja-JP" altLang="en-US" sz="2000" dirty="0" smtClean="0"/>
              <a:t>）のあり方が、メンタルヘルスや健康習慣などに</a:t>
            </a:r>
            <a:endParaRPr lang="en-US" altLang="ja-JP" sz="2000" dirty="0" smtClean="0"/>
          </a:p>
          <a:p>
            <a:r>
              <a:rPr kumimoji="1" lang="ja-JP" altLang="en-US" sz="2000" dirty="0" smtClean="0"/>
              <a:t>及ぼす影響の研究</a:t>
            </a:r>
            <a:endParaRPr kumimoji="1" lang="ja-JP" altLang="en-US" sz="2000" dirty="0"/>
          </a:p>
        </p:txBody>
      </p:sp>
      <p:sp>
        <p:nvSpPr>
          <p:cNvPr id="7" name="テキスト ボックス 6"/>
          <p:cNvSpPr txBox="1"/>
          <p:nvPr/>
        </p:nvSpPr>
        <p:spPr>
          <a:xfrm>
            <a:off x="714503" y="4148344"/>
            <a:ext cx="10495769" cy="584775"/>
          </a:xfrm>
          <a:prstGeom prst="rect">
            <a:avLst/>
          </a:prstGeom>
          <a:noFill/>
        </p:spPr>
        <p:txBody>
          <a:bodyPr wrap="square" rtlCol="0">
            <a:spAutoFit/>
          </a:bodyPr>
          <a:lstStyle/>
          <a:p>
            <a:r>
              <a:rPr lang="ja-JP" altLang="en-US" sz="3200" dirty="0" smtClean="0"/>
              <a:t>・ボランティア活動参加の規定要因に関する研究</a:t>
            </a:r>
            <a:endParaRPr kumimoji="1" lang="ja-JP" altLang="en-US" sz="3200" dirty="0"/>
          </a:p>
        </p:txBody>
      </p:sp>
      <p:sp>
        <p:nvSpPr>
          <p:cNvPr id="8" name="テキスト ボックス 7"/>
          <p:cNvSpPr txBox="1"/>
          <p:nvPr/>
        </p:nvSpPr>
        <p:spPr>
          <a:xfrm>
            <a:off x="1728589" y="4706359"/>
            <a:ext cx="9732723" cy="707886"/>
          </a:xfrm>
          <a:prstGeom prst="rect">
            <a:avLst/>
          </a:prstGeom>
          <a:noFill/>
        </p:spPr>
        <p:txBody>
          <a:bodyPr wrap="square" rtlCol="0">
            <a:spAutoFit/>
          </a:bodyPr>
          <a:lstStyle/>
          <a:p>
            <a:r>
              <a:rPr kumimoji="1" lang="ja-JP" altLang="en-US" sz="2000" dirty="0" smtClean="0"/>
              <a:t>社会関係資本や社会的な関心のあり方、構造的制約条件（時間的、経済的なゆとり</a:t>
            </a:r>
            <a:r>
              <a:rPr lang="ja-JP" altLang="en-US" sz="2000" dirty="0" smtClean="0"/>
              <a:t>、</a:t>
            </a:r>
            <a:endParaRPr lang="en-US" altLang="ja-JP" sz="2000" dirty="0" smtClean="0"/>
          </a:p>
          <a:p>
            <a:r>
              <a:rPr kumimoji="1" lang="ja-JP" altLang="en-US" sz="2000" dirty="0"/>
              <a:t>健康</a:t>
            </a:r>
            <a:r>
              <a:rPr kumimoji="1" lang="ja-JP" altLang="en-US" sz="2000" dirty="0" smtClean="0"/>
              <a:t>状態）などが及ぼす影響の研究</a:t>
            </a:r>
            <a:endParaRPr kumimoji="1" lang="ja-JP" altLang="en-US" sz="2000" dirty="0"/>
          </a:p>
        </p:txBody>
      </p:sp>
      <p:sp>
        <p:nvSpPr>
          <p:cNvPr id="11" name="右矢印 10"/>
          <p:cNvSpPr/>
          <p:nvPr/>
        </p:nvSpPr>
        <p:spPr>
          <a:xfrm>
            <a:off x="2163423" y="5899490"/>
            <a:ext cx="1363549" cy="470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22108" y="5921400"/>
            <a:ext cx="4480560" cy="523220"/>
          </a:xfrm>
          <a:prstGeom prst="rect">
            <a:avLst/>
          </a:prstGeom>
          <a:noFill/>
        </p:spPr>
        <p:txBody>
          <a:bodyPr wrap="square" rtlCol="0">
            <a:spAutoFit/>
          </a:bodyPr>
          <a:lstStyle/>
          <a:p>
            <a:r>
              <a:rPr kumimoji="1" lang="ja-JP" altLang="en-US" sz="2800" dirty="0" smtClean="0"/>
              <a:t>福井県あるある三題噺？</a:t>
            </a:r>
            <a:endParaRPr kumimoji="1" lang="ja-JP" altLang="en-US" sz="2800" dirty="0"/>
          </a:p>
        </p:txBody>
      </p:sp>
      <p:pic>
        <p:nvPicPr>
          <p:cNvPr id="9218" name="Picture 2" descr="落語家のイラスト | イラスト無料・かわいいテンプレー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023" y="5522451"/>
            <a:ext cx="1751602" cy="131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218"/>
                                        </p:tgtEl>
                                        <p:attrNameLst>
                                          <p:attrName>style.visibility</p:attrName>
                                        </p:attrNameLst>
                                      </p:cBhvr>
                                      <p:to>
                                        <p:strVal val="visible"/>
                                      </p:to>
                                    </p:set>
                                    <p:animEffect transition="in" filter="fade">
                                      <p:cBhvr>
                                        <p:cTn id="51" dur="1000"/>
                                        <p:tgtEl>
                                          <p:spTgt spid="9218"/>
                                        </p:tgtEl>
                                      </p:cBhvr>
                                    </p:animEffect>
                                    <p:anim calcmode="lin" valueType="num">
                                      <p:cBhvr>
                                        <p:cTn id="52" dur="1000" fill="hold"/>
                                        <p:tgtEl>
                                          <p:spTgt spid="9218"/>
                                        </p:tgtEl>
                                        <p:attrNameLst>
                                          <p:attrName>ppt_x</p:attrName>
                                        </p:attrNameLst>
                                      </p:cBhvr>
                                      <p:tavLst>
                                        <p:tav tm="0">
                                          <p:val>
                                            <p:strVal val="#ppt_x"/>
                                          </p:val>
                                        </p:tav>
                                        <p:tav tm="100000">
                                          <p:val>
                                            <p:strVal val="#ppt_x"/>
                                          </p:val>
                                        </p:tav>
                                      </p:tavLst>
                                    </p:anim>
                                    <p:anim calcmode="lin" valueType="num">
                                      <p:cBhvr>
                                        <p:cTn id="5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201" y="292934"/>
            <a:ext cx="5624187" cy="769441"/>
          </a:xfrm>
          <a:prstGeom prst="rect">
            <a:avLst/>
          </a:prstGeom>
          <a:noFill/>
        </p:spPr>
        <p:txBody>
          <a:bodyPr wrap="square" rtlCol="0">
            <a:spAutoFit/>
          </a:bodyPr>
          <a:lstStyle/>
          <a:p>
            <a:r>
              <a:rPr lang="ja-JP" altLang="en-US" sz="4400" dirty="0" smtClean="0"/>
              <a:t>具体的な調査の手法</a:t>
            </a:r>
            <a:endParaRPr kumimoji="1" lang="ja-JP" altLang="en-US" sz="4400" dirty="0"/>
          </a:p>
        </p:txBody>
      </p:sp>
      <p:sp>
        <p:nvSpPr>
          <p:cNvPr id="3" name="テキスト ボックス 2"/>
          <p:cNvSpPr txBox="1"/>
          <p:nvPr/>
        </p:nvSpPr>
        <p:spPr>
          <a:xfrm>
            <a:off x="574765" y="1365763"/>
            <a:ext cx="3971109" cy="523220"/>
          </a:xfrm>
          <a:prstGeom prst="rect">
            <a:avLst/>
          </a:prstGeom>
          <a:noFill/>
        </p:spPr>
        <p:txBody>
          <a:bodyPr wrap="square" rtlCol="0">
            <a:spAutoFit/>
          </a:bodyPr>
          <a:lstStyle/>
          <a:p>
            <a:r>
              <a:rPr kumimoji="1" lang="ja-JP" altLang="en-US" sz="2800" dirty="0" smtClean="0"/>
              <a:t>１）調査仮説の構成</a:t>
            </a:r>
            <a:endParaRPr kumimoji="1" lang="ja-JP" altLang="en-US" sz="2800" dirty="0"/>
          </a:p>
        </p:txBody>
      </p:sp>
      <p:sp>
        <p:nvSpPr>
          <p:cNvPr id="4" name="テキスト ボックス 3"/>
          <p:cNvSpPr txBox="1"/>
          <p:nvPr/>
        </p:nvSpPr>
        <p:spPr>
          <a:xfrm>
            <a:off x="1310640" y="1888983"/>
            <a:ext cx="10881360" cy="369332"/>
          </a:xfrm>
          <a:prstGeom prst="rect">
            <a:avLst/>
          </a:prstGeom>
          <a:noFill/>
        </p:spPr>
        <p:txBody>
          <a:bodyPr wrap="square" rtlCol="0">
            <a:spAutoFit/>
          </a:bodyPr>
          <a:lstStyle/>
          <a:p>
            <a:r>
              <a:rPr lang="ja-JP" altLang="en-US" dirty="0" smtClean="0"/>
              <a:t>例：地域に人間関係のネットワークを持っている人ほど、ボランティア活動に</a:t>
            </a:r>
            <a:r>
              <a:rPr lang="ja-JP" altLang="en-US" dirty="0"/>
              <a:t>参加</a:t>
            </a:r>
            <a:r>
              <a:rPr lang="ja-JP" altLang="en-US" dirty="0" smtClean="0"/>
              <a:t>する傾向が強い</a:t>
            </a:r>
            <a:endParaRPr kumimoji="1" lang="ja-JP" altLang="en-US" dirty="0"/>
          </a:p>
        </p:txBody>
      </p:sp>
      <p:sp>
        <p:nvSpPr>
          <p:cNvPr id="5" name="テキスト ボックス 4"/>
          <p:cNvSpPr txBox="1"/>
          <p:nvPr/>
        </p:nvSpPr>
        <p:spPr>
          <a:xfrm>
            <a:off x="574764" y="2677715"/>
            <a:ext cx="11364685" cy="523220"/>
          </a:xfrm>
          <a:prstGeom prst="rect">
            <a:avLst/>
          </a:prstGeom>
          <a:noFill/>
        </p:spPr>
        <p:txBody>
          <a:bodyPr wrap="square" rtlCol="0">
            <a:spAutoFit/>
          </a:bodyPr>
          <a:lstStyle/>
          <a:p>
            <a:r>
              <a:rPr kumimoji="1" lang="ja-JP" altLang="en-US" sz="2800" dirty="0" smtClean="0"/>
              <a:t>２）調査仮説が検証できる調査票（アンケート用紙）の設計</a:t>
            </a:r>
            <a:endParaRPr kumimoji="1" lang="ja-JP" altLang="en-US" sz="2800" dirty="0"/>
          </a:p>
        </p:txBody>
      </p:sp>
      <p:sp>
        <p:nvSpPr>
          <p:cNvPr id="6" name="テキスト ボックス 5"/>
          <p:cNvSpPr txBox="1"/>
          <p:nvPr/>
        </p:nvSpPr>
        <p:spPr>
          <a:xfrm>
            <a:off x="1310640" y="3241353"/>
            <a:ext cx="9818914" cy="369332"/>
          </a:xfrm>
          <a:prstGeom prst="rect">
            <a:avLst/>
          </a:prstGeom>
          <a:noFill/>
        </p:spPr>
        <p:txBody>
          <a:bodyPr wrap="square" rtlCol="0">
            <a:spAutoFit/>
          </a:bodyPr>
          <a:lstStyle/>
          <a:p>
            <a:r>
              <a:rPr lang="ja-JP" altLang="en-US" dirty="0" smtClean="0"/>
              <a:t>例：地域における人間関係のネットワークの強さを測定できる質問と回答選択肢を用意する</a:t>
            </a:r>
            <a:endParaRPr kumimoji="1" lang="ja-JP" altLang="en-US" dirty="0"/>
          </a:p>
        </p:txBody>
      </p:sp>
      <p:sp>
        <p:nvSpPr>
          <p:cNvPr id="7" name="テキスト ボックス 6"/>
          <p:cNvSpPr txBox="1"/>
          <p:nvPr/>
        </p:nvSpPr>
        <p:spPr>
          <a:xfrm>
            <a:off x="574764" y="3989667"/>
            <a:ext cx="11364685" cy="523220"/>
          </a:xfrm>
          <a:prstGeom prst="rect">
            <a:avLst/>
          </a:prstGeom>
          <a:noFill/>
        </p:spPr>
        <p:txBody>
          <a:bodyPr wrap="square" rtlCol="0">
            <a:spAutoFit/>
          </a:bodyPr>
          <a:lstStyle/>
          <a:p>
            <a:r>
              <a:rPr kumimoji="1" lang="ja-JP" altLang="en-US" sz="2800" dirty="0" smtClean="0"/>
              <a:t>３）アンケート調査の実施</a:t>
            </a:r>
            <a:endParaRPr kumimoji="1" lang="ja-JP" altLang="en-US" sz="2800" dirty="0"/>
          </a:p>
        </p:txBody>
      </p:sp>
      <p:sp>
        <p:nvSpPr>
          <p:cNvPr id="8" name="テキスト ボックス 7"/>
          <p:cNvSpPr txBox="1"/>
          <p:nvPr/>
        </p:nvSpPr>
        <p:spPr>
          <a:xfrm>
            <a:off x="1347649" y="4495275"/>
            <a:ext cx="9818914" cy="369332"/>
          </a:xfrm>
          <a:prstGeom prst="rect">
            <a:avLst/>
          </a:prstGeom>
          <a:noFill/>
        </p:spPr>
        <p:txBody>
          <a:bodyPr wrap="square" rtlCol="0">
            <a:spAutoFit/>
          </a:bodyPr>
          <a:lstStyle/>
          <a:p>
            <a:r>
              <a:rPr lang="ja-JP" altLang="en-US" dirty="0" smtClean="0"/>
              <a:t>課題：予算の確保、サンプリングの実施可能性</a:t>
            </a:r>
            <a:endParaRPr kumimoji="1" lang="ja-JP" altLang="en-US" dirty="0"/>
          </a:p>
        </p:txBody>
      </p:sp>
      <p:sp>
        <p:nvSpPr>
          <p:cNvPr id="9" name="テキスト ボックス 8"/>
          <p:cNvSpPr txBox="1"/>
          <p:nvPr/>
        </p:nvSpPr>
        <p:spPr>
          <a:xfrm>
            <a:off x="613952" y="5303000"/>
            <a:ext cx="11364685" cy="523220"/>
          </a:xfrm>
          <a:prstGeom prst="rect">
            <a:avLst/>
          </a:prstGeom>
          <a:noFill/>
        </p:spPr>
        <p:txBody>
          <a:bodyPr wrap="square" rtlCol="0">
            <a:spAutoFit/>
          </a:bodyPr>
          <a:lstStyle/>
          <a:p>
            <a:r>
              <a:rPr kumimoji="1" lang="ja-JP" altLang="en-US" sz="2800" dirty="0" smtClean="0"/>
              <a:t>４）収集したデータによる仮説の検証</a:t>
            </a:r>
            <a:endParaRPr kumimoji="1" lang="ja-JP" altLang="en-US" sz="2800" dirty="0"/>
          </a:p>
        </p:txBody>
      </p:sp>
      <p:sp>
        <p:nvSpPr>
          <p:cNvPr id="10" name="テキスト ボックス 9"/>
          <p:cNvSpPr txBox="1"/>
          <p:nvPr/>
        </p:nvSpPr>
        <p:spPr>
          <a:xfrm>
            <a:off x="1386837" y="5923765"/>
            <a:ext cx="9818914" cy="369332"/>
          </a:xfrm>
          <a:prstGeom prst="rect">
            <a:avLst/>
          </a:prstGeom>
          <a:noFill/>
        </p:spPr>
        <p:txBody>
          <a:bodyPr wrap="square" rtlCol="0">
            <a:spAutoFit/>
          </a:bodyPr>
          <a:lstStyle/>
          <a:p>
            <a:r>
              <a:rPr lang="ja-JP" altLang="en-US" dirty="0" smtClean="0"/>
              <a:t>統計的分析手法によって質問項目（変数）間の結びつきを調べ、仮説を確かめる</a:t>
            </a:r>
            <a:endParaRPr kumimoji="1" lang="ja-JP" altLang="en-US" dirty="0"/>
          </a:p>
        </p:txBody>
      </p:sp>
    </p:spTree>
    <p:extLst>
      <p:ext uri="{BB962C8B-B14F-4D97-AF65-F5344CB8AC3E}">
        <p14:creationId xmlns:p14="http://schemas.microsoft.com/office/powerpoint/2010/main" val="818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45704" y="551001"/>
            <a:ext cx="9692625" cy="5769116"/>
          </a:xfrm>
          <a:prstGeom prst="rect">
            <a:avLst/>
          </a:prstGeom>
        </p:spPr>
      </p:pic>
      <p:sp>
        <p:nvSpPr>
          <p:cNvPr id="3" name="テキスト ボックス 2"/>
          <p:cNvSpPr txBox="1"/>
          <p:nvPr/>
        </p:nvSpPr>
        <p:spPr>
          <a:xfrm>
            <a:off x="4601597" y="6142658"/>
            <a:ext cx="7488832" cy="584775"/>
          </a:xfrm>
          <a:prstGeom prst="rect">
            <a:avLst/>
          </a:prstGeom>
          <a:noFill/>
        </p:spPr>
        <p:txBody>
          <a:bodyPr wrap="square" rtlCol="0">
            <a:spAutoFit/>
          </a:bodyPr>
          <a:lstStyle/>
          <a:p>
            <a:r>
              <a:rPr lang="en-US" altLang="ja-JP" sz="1600" dirty="0">
                <a:latin typeface="+mj-ea"/>
                <a:ea typeface="+mj-ea"/>
              </a:rPr>
              <a:t>2014</a:t>
            </a:r>
            <a:r>
              <a:rPr lang="ja-JP" altLang="ja-JP" sz="1600" dirty="0">
                <a:latin typeface="+mj-ea"/>
                <a:ea typeface="+mj-ea"/>
              </a:rPr>
              <a:t>年</a:t>
            </a:r>
            <a:r>
              <a:rPr lang="en-US" altLang="ja-JP" sz="1600" dirty="0">
                <a:latin typeface="+mj-ea"/>
                <a:ea typeface="+mj-ea"/>
              </a:rPr>
              <a:t>11</a:t>
            </a:r>
            <a:r>
              <a:rPr lang="ja-JP" altLang="ja-JP" sz="1600" dirty="0">
                <a:latin typeface="+mj-ea"/>
                <a:ea typeface="+mj-ea"/>
              </a:rPr>
              <a:t>月に</a:t>
            </a:r>
            <a:r>
              <a:rPr lang="en-US" altLang="ja-JP" sz="1600" dirty="0">
                <a:latin typeface="+mj-ea"/>
                <a:ea typeface="+mj-ea"/>
              </a:rPr>
              <a:t>20</a:t>
            </a:r>
            <a:r>
              <a:rPr lang="ja-JP" altLang="en-US" sz="1600" dirty="0">
                <a:latin typeface="+mj-ea"/>
                <a:ea typeface="+mj-ea"/>
              </a:rPr>
              <a:t>歳以上の坂井市の一般住民</a:t>
            </a:r>
            <a:r>
              <a:rPr lang="en-US" altLang="ja-JP" sz="1600" dirty="0">
                <a:latin typeface="+mj-ea"/>
                <a:ea typeface="+mj-ea"/>
              </a:rPr>
              <a:t>3000</a:t>
            </a:r>
            <a:r>
              <a:rPr lang="ja-JP" altLang="en-US" sz="1600" dirty="0">
                <a:latin typeface="+mj-ea"/>
                <a:ea typeface="+mj-ea"/>
              </a:rPr>
              <a:t>人（無作為抽出）を対象に郵送法で</a:t>
            </a:r>
            <a:r>
              <a:rPr lang="ja-JP" altLang="ja-JP" sz="1600" dirty="0">
                <a:latin typeface="+mj-ea"/>
                <a:ea typeface="+mj-ea"/>
              </a:rPr>
              <a:t>実施した</a:t>
            </a:r>
            <a:r>
              <a:rPr lang="ja-JP" altLang="en-US" sz="1600" dirty="0">
                <a:latin typeface="+mj-ea"/>
                <a:ea typeface="+mj-ea"/>
              </a:rPr>
              <a:t>アンケート調査（有効回収率</a:t>
            </a:r>
            <a:r>
              <a:rPr lang="en-US" altLang="ja-JP" sz="1600" dirty="0">
                <a:latin typeface="+mj-ea"/>
                <a:ea typeface="+mj-ea"/>
              </a:rPr>
              <a:t>39.1</a:t>
            </a:r>
            <a:r>
              <a:rPr lang="ja-JP" altLang="en-US" sz="1600" dirty="0">
                <a:latin typeface="+mj-ea"/>
                <a:ea typeface="+mj-ea"/>
              </a:rPr>
              <a:t>％）データの分析結果</a:t>
            </a:r>
          </a:p>
        </p:txBody>
      </p:sp>
      <p:sp>
        <p:nvSpPr>
          <p:cNvPr id="4" name="テキスト ボックス 3"/>
          <p:cNvSpPr txBox="1"/>
          <p:nvPr/>
        </p:nvSpPr>
        <p:spPr>
          <a:xfrm>
            <a:off x="62150" y="136785"/>
            <a:ext cx="764177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rPr>
              <a:t>健康長寿に関する要因の共分散</a:t>
            </a:r>
            <a:r>
              <a:rPr kumimoji="0" lang="ja-JP" altLang="en-US" sz="2800" kern="0" dirty="0" smtClean="0">
                <a:solidFill>
                  <a:prstClr val="black"/>
                </a:solidFill>
              </a:rPr>
              <a:t>構造分析</a:t>
            </a:r>
            <a:endParaRPr kumimoji="0" lang="ja-JP" altLang="en-US" sz="2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27109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0013" y="967603"/>
            <a:ext cx="9910901" cy="4510730"/>
          </a:xfrm>
          <a:prstGeom prst="rect">
            <a:avLst/>
          </a:prstGeom>
        </p:spPr>
      </p:pic>
      <p:sp>
        <p:nvSpPr>
          <p:cNvPr id="4" name="テキスト ボックス 3"/>
          <p:cNvSpPr txBox="1"/>
          <p:nvPr/>
        </p:nvSpPr>
        <p:spPr>
          <a:xfrm>
            <a:off x="178541" y="303278"/>
            <a:ext cx="116291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rPr>
              <a:t>シニア層のボランティア活動の参加経験に関する要因の共分散構造分析</a:t>
            </a:r>
          </a:p>
        </p:txBody>
      </p:sp>
      <p:sp>
        <p:nvSpPr>
          <p:cNvPr id="5" name="テキスト ボックス 4"/>
          <p:cNvSpPr txBox="1"/>
          <p:nvPr/>
        </p:nvSpPr>
        <p:spPr>
          <a:xfrm>
            <a:off x="4776782" y="5062834"/>
            <a:ext cx="7030866" cy="830997"/>
          </a:xfrm>
          <a:prstGeom prst="rect">
            <a:avLst/>
          </a:prstGeom>
          <a:solidFill>
            <a:schemeClr val="bg1"/>
          </a:solidFill>
        </p:spPr>
        <p:txBody>
          <a:bodyPr wrap="square" rtlCol="0">
            <a:spAutoFit/>
          </a:bodyPr>
          <a:lstStyle/>
          <a:p>
            <a:r>
              <a:rPr lang="ja-JP" altLang="ja-JP" sz="1600" dirty="0" smtClean="0"/>
              <a:t>標</a:t>
            </a:r>
            <a:r>
              <a:rPr lang="ja-JP" altLang="ja-JP" sz="1600" dirty="0"/>
              <a:t>本数＝</a:t>
            </a:r>
            <a:r>
              <a:rPr lang="en-US" altLang="ja-JP" sz="1600" dirty="0"/>
              <a:t>949</a:t>
            </a:r>
            <a:r>
              <a:rPr lang="ja-JP" altLang="ja-JP" sz="1600" dirty="0"/>
              <a:t>　</a:t>
            </a:r>
            <a:r>
              <a:rPr lang="en-US" altLang="ja-JP" sz="1600" dirty="0"/>
              <a:t>x</a:t>
            </a:r>
            <a:r>
              <a:rPr lang="en-US" altLang="ja-JP" sz="1600" baseline="30000" dirty="0"/>
              <a:t>2</a:t>
            </a:r>
            <a:r>
              <a:rPr lang="ja-JP" altLang="ja-JP" sz="1600" dirty="0"/>
              <a:t>＝</a:t>
            </a:r>
            <a:r>
              <a:rPr lang="en-US" altLang="ja-JP" sz="1600" dirty="0"/>
              <a:t>34.313</a:t>
            </a:r>
            <a:r>
              <a:rPr lang="ja-JP" altLang="ja-JP" sz="1600" dirty="0"/>
              <a:t>　自由度＝</a:t>
            </a:r>
            <a:r>
              <a:rPr lang="en-US" altLang="ja-JP" sz="1600" dirty="0"/>
              <a:t>15</a:t>
            </a:r>
            <a:r>
              <a:rPr lang="ja-JP" altLang="ja-JP" sz="1600" dirty="0"/>
              <a:t>　</a:t>
            </a:r>
            <a:r>
              <a:rPr lang="en-US" altLang="ja-JP" sz="1600" dirty="0"/>
              <a:t>p</a:t>
            </a:r>
            <a:r>
              <a:rPr lang="ja-JP" altLang="ja-JP" sz="1600" dirty="0"/>
              <a:t>＝</a:t>
            </a:r>
            <a:r>
              <a:rPr lang="en-US" altLang="ja-JP" sz="1600" dirty="0"/>
              <a:t>0.003</a:t>
            </a:r>
            <a:endParaRPr lang="ja-JP" altLang="ja-JP" sz="1600" dirty="0"/>
          </a:p>
          <a:p>
            <a:r>
              <a:rPr lang="en-US" altLang="ja-JP" sz="1600" dirty="0"/>
              <a:t>NFI</a:t>
            </a:r>
            <a:r>
              <a:rPr lang="ja-JP" altLang="ja-JP" sz="1600" dirty="0"/>
              <a:t>＝</a:t>
            </a:r>
            <a:r>
              <a:rPr lang="en-US" altLang="ja-JP" sz="1600" dirty="0"/>
              <a:t>0.939</a:t>
            </a:r>
            <a:r>
              <a:rPr lang="ja-JP" altLang="ja-JP" sz="1600" dirty="0"/>
              <a:t>　</a:t>
            </a:r>
            <a:r>
              <a:rPr lang="en-US" altLang="ja-JP" sz="1600" dirty="0"/>
              <a:t>CFI</a:t>
            </a:r>
            <a:r>
              <a:rPr lang="ja-JP" altLang="ja-JP" sz="1600" dirty="0"/>
              <a:t>＝</a:t>
            </a:r>
            <a:r>
              <a:rPr lang="en-US" altLang="ja-JP" sz="1600" dirty="0"/>
              <a:t>0.963  RMSEA</a:t>
            </a:r>
            <a:r>
              <a:rPr lang="ja-JP" altLang="ja-JP" sz="1600" dirty="0"/>
              <a:t>＝</a:t>
            </a:r>
            <a:r>
              <a:rPr lang="en-US" altLang="ja-JP" sz="1600" dirty="0"/>
              <a:t>0.037  AIC</a:t>
            </a:r>
            <a:r>
              <a:rPr lang="ja-JP" altLang="ja-JP" sz="1600" dirty="0"/>
              <a:t>＝</a:t>
            </a:r>
            <a:r>
              <a:rPr lang="en-US" altLang="ja-JP" sz="1600" dirty="0"/>
              <a:t>92.310</a:t>
            </a:r>
            <a:r>
              <a:rPr lang="ja-JP" altLang="ja-JP" sz="1600" dirty="0"/>
              <a:t>　</a:t>
            </a:r>
            <a:r>
              <a:rPr lang="en-US" altLang="ja-JP" sz="1600" dirty="0"/>
              <a:t>BCC</a:t>
            </a:r>
            <a:r>
              <a:rPr lang="ja-JP" altLang="ja-JP" sz="1600" dirty="0"/>
              <a:t>＝</a:t>
            </a:r>
            <a:r>
              <a:rPr lang="en-US" altLang="ja-JP" sz="1600" dirty="0"/>
              <a:t>92.869</a:t>
            </a:r>
            <a:endParaRPr lang="ja-JP" altLang="ja-JP" sz="1600" dirty="0"/>
          </a:p>
          <a:p>
            <a:r>
              <a:rPr lang="ja-JP" altLang="ja-JP" sz="1600" baseline="30000" dirty="0"/>
              <a:t>＊＊＊</a:t>
            </a:r>
            <a:r>
              <a:rPr lang="en-US" altLang="ja-JP" sz="1600" dirty="0"/>
              <a:t>p </a:t>
            </a:r>
            <a:r>
              <a:rPr lang="ja-JP" altLang="ja-JP" sz="1600" dirty="0"/>
              <a:t>＜</a:t>
            </a:r>
            <a:r>
              <a:rPr lang="en-US" altLang="ja-JP" sz="1600" dirty="0"/>
              <a:t>0.001</a:t>
            </a:r>
            <a:r>
              <a:rPr lang="ja-JP" altLang="ja-JP" sz="1600" dirty="0"/>
              <a:t>　</a:t>
            </a:r>
            <a:r>
              <a:rPr lang="ja-JP" altLang="ja-JP" sz="1600" baseline="30000" dirty="0"/>
              <a:t>＊＊</a:t>
            </a:r>
            <a:r>
              <a:rPr lang="en-US" altLang="ja-JP" sz="1600" dirty="0"/>
              <a:t>p </a:t>
            </a:r>
            <a:r>
              <a:rPr lang="ja-JP" altLang="ja-JP" sz="1600" dirty="0"/>
              <a:t>＜</a:t>
            </a:r>
            <a:r>
              <a:rPr lang="en-US" altLang="ja-JP" sz="1600" dirty="0"/>
              <a:t>0.01</a:t>
            </a:r>
            <a:r>
              <a:rPr lang="ja-JP" altLang="ja-JP" sz="1600" dirty="0"/>
              <a:t>　</a:t>
            </a:r>
            <a:r>
              <a:rPr lang="ja-JP" altLang="ja-JP" sz="1600" baseline="30000" dirty="0"/>
              <a:t>＊</a:t>
            </a:r>
            <a:r>
              <a:rPr lang="en-US" altLang="ja-JP" sz="1600" dirty="0"/>
              <a:t>p </a:t>
            </a:r>
            <a:r>
              <a:rPr lang="ja-JP" altLang="ja-JP" sz="1600" dirty="0"/>
              <a:t>＜</a:t>
            </a:r>
            <a:r>
              <a:rPr lang="en-US" altLang="ja-JP" sz="1600" dirty="0" smtClean="0"/>
              <a:t>0.05</a:t>
            </a:r>
            <a:endParaRPr kumimoji="1" lang="ja-JP" altLang="en-US" dirty="0"/>
          </a:p>
        </p:txBody>
      </p:sp>
      <p:sp>
        <p:nvSpPr>
          <p:cNvPr id="6" name="テキスト ボックス 5"/>
          <p:cNvSpPr txBox="1"/>
          <p:nvPr/>
        </p:nvSpPr>
        <p:spPr>
          <a:xfrm>
            <a:off x="3809365" y="6142658"/>
            <a:ext cx="7873184" cy="584775"/>
          </a:xfrm>
          <a:prstGeom prst="rect">
            <a:avLst/>
          </a:prstGeom>
          <a:noFill/>
        </p:spPr>
        <p:txBody>
          <a:bodyPr wrap="square" rtlCol="0">
            <a:spAutoFit/>
          </a:bodyPr>
          <a:lstStyle/>
          <a:p>
            <a:r>
              <a:rPr lang="en-US" altLang="ja-JP" sz="1600" dirty="0" smtClean="0">
                <a:latin typeface="+mj-ea"/>
                <a:ea typeface="+mj-ea"/>
              </a:rPr>
              <a:t>2013</a:t>
            </a:r>
            <a:r>
              <a:rPr lang="ja-JP" altLang="ja-JP" sz="1600" dirty="0" smtClean="0">
                <a:latin typeface="+mj-ea"/>
                <a:ea typeface="+mj-ea"/>
              </a:rPr>
              <a:t>年</a:t>
            </a:r>
            <a:r>
              <a:rPr lang="ja-JP" altLang="en-US" sz="1600" dirty="0" smtClean="0">
                <a:latin typeface="+mj-ea"/>
                <a:ea typeface="+mj-ea"/>
              </a:rPr>
              <a:t>６</a:t>
            </a:r>
            <a:r>
              <a:rPr lang="ja-JP" altLang="ja-JP" sz="1600" dirty="0" smtClean="0">
                <a:latin typeface="+mj-ea"/>
                <a:ea typeface="+mj-ea"/>
              </a:rPr>
              <a:t>月に</a:t>
            </a:r>
            <a:r>
              <a:rPr lang="en-US" altLang="ja-JP" sz="1600" dirty="0" smtClean="0">
                <a:latin typeface="+mj-ea"/>
                <a:ea typeface="+mj-ea"/>
              </a:rPr>
              <a:t>60</a:t>
            </a:r>
            <a:r>
              <a:rPr lang="ja-JP" altLang="en-US" sz="1600" dirty="0" smtClean="0">
                <a:latin typeface="+mj-ea"/>
                <a:ea typeface="+mj-ea"/>
              </a:rPr>
              <a:t>歳から</a:t>
            </a:r>
            <a:r>
              <a:rPr lang="en-US" altLang="ja-JP" sz="1600" dirty="0" smtClean="0">
                <a:latin typeface="+mj-ea"/>
                <a:ea typeface="+mj-ea"/>
              </a:rPr>
              <a:t>80</a:t>
            </a:r>
            <a:r>
              <a:rPr lang="ja-JP" altLang="en-US" sz="1600" dirty="0" smtClean="0">
                <a:latin typeface="+mj-ea"/>
                <a:ea typeface="+mj-ea"/>
              </a:rPr>
              <a:t>歳までの福井県の</a:t>
            </a:r>
            <a:r>
              <a:rPr lang="ja-JP" altLang="en-US" sz="1600" dirty="0">
                <a:latin typeface="+mj-ea"/>
                <a:ea typeface="+mj-ea"/>
              </a:rPr>
              <a:t>一般</a:t>
            </a:r>
            <a:r>
              <a:rPr lang="ja-JP" altLang="en-US" sz="1600" dirty="0" smtClean="0">
                <a:latin typeface="+mj-ea"/>
                <a:ea typeface="+mj-ea"/>
              </a:rPr>
              <a:t>住民</a:t>
            </a:r>
            <a:r>
              <a:rPr lang="en-US" altLang="ja-JP" sz="1600" dirty="0" smtClean="0">
                <a:latin typeface="+mj-ea"/>
                <a:ea typeface="+mj-ea"/>
              </a:rPr>
              <a:t>2000</a:t>
            </a:r>
            <a:r>
              <a:rPr lang="ja-JP" altLang="en-US" sz="1600" dirty="0">
                <a:latin typeface="+mj-ea"/>
                <a:ea typeface="+mj-ea"/>
              </a:rPr>
              <a:t>人（無作為抽出）を対象に郵送法で</a:t>
            </a:r>
            <a:r>
              <a:rPr lang="ja-JP" altLang="ja-JP" sz="1600" dirty="0">
                <a:latin typeface="+mj-ea"/>
                <a:ea typeface="+mj-ea"/>
              </a:rPr>
              <a:t>実施した</a:t>
            </a:r>
            <a:r>
              <a:rPr lang="ja-JP" altLang="en-US" sz="1600" dirty="0">
                <a:latin typeface="+mj-ea"/>
                <a:ea typeface="+mj-ea"/>
              </a:rPr>
              <a:t>アンケート調査（有効</a:t>
            </a:r>
            <a:r>
              <a:rPr lang="ja-JP" altLang="en-US" sz="1600" dirty="0" smtClean="0">
                <a:latin typeface="+mj-ea"/>
                <a:ea typeface="+mj-ea"/>
              </a:rPr>
              <a:t>回収率</a:t>
            </a:r>
            <a:r>
              <a:rPr lang="en-US" altLang="ja-JP" sz="1600" dirty="0" smtClean="0">
                <a:latin typeface="+mj-ea"/>
                <a:ea typeface="+mj-ea"/>
              </a:rPr>
              <a:t>47.5</a:t>
            </a:r>
            <a:r>
              <a:rPr lang="ja-JP" altLang="en-US" sz="1600" dirty="0" smtClean="0">
                <a:latin typeface="+mj-ea"/>
                <a:ea typeface="+mj-ea"/>
              </a:rPr>
              <a:t>％</a:t>
            </a:r>
            <a:r>
              <a:rPr lang="ja-JP" altLang="en-US" sz="1600" dirty="0">
                <a:latin typeface="+mj-ea"/>
                <a:ea typeface="+mj-ea"/>
              </a:rPr>
              <a:t>）データの分析結果</a:t>
            </a:r>
          </a:p>
        </p:txBody>
      </p:sp>
    </p:spTree>
    <p:extLst>
      <p:ext uri="{BB962C8B-B14F-4D97-AF65-F5344CB8AC3E}">
        <p14:creationId xmlns:p14="http://schemas.microsoft.com/office/powerpoint/2010/main" val="51242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0017" y="872770"/>
            <a:ext cx="9899918" cy="4505732"/>
          </a:xfrm>
          <a:prstGeom prst="rect">
            <a:avLst/>
          </a:prstGeom>
        </p:spPr>
      </p:pic>
      <p:sp>
        <p:nvSpPr>
          <p:cNvPr id="4" name="テキスト ボックス 3"/>
          <p:cNvSpPr txBox="1"/>
          <p:nvPr/>
        </p:nvSpPr>
        <p:spPr>
          <a:xfrm>
            <a:off x="178541" y="268047"/>
            <a:ext cx="1162910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rPr>
              <a:t>シニア層のボランティア活動</a:t>
            </a:r>
            <a:r>
              <a:rPr kumimoji="0" lang="ja-JP" altLang="en-US" sz="2400" kern="0" dirty="0" smtClean="0">
                <a:solidFill>
                  <a:prstClr val="black"/>
                </a:solidFill>
              </a:rPr>
              <a:t>への</a:t>
            </a:r>
            <a:r>
              <a:rPr kumimoji="0" lang="ja-JP" altLang="en-US" sz="2400" b="0" i="0" u="none" strike="noStrike" kern="0" cap="none" spc="0" normalizeH="0" baseline="0" noProof="0" dirty="0" smtClean="0">
                <a:ln>
                  <a:noFill/>
                </a:ln>
                <a:solidFill>
                  <a:prstClr val="black"/>
                </a:solidFill>
                <a:effectLst/>
                <a:uLnTx/>
                <a:uFillTx/>
              </a:rPr>
              <a:t>参加の意向に関する要因の共分散構造分析</a:t>
            </a:r>
          </a:p>
        </p:txBody>
      </p:sp>
      <p:sp>
        <p:nvSpPr>
          <p:cNvPr id="5" name="テキスト ボックス 4"/>
          <p:cNvSpPr txBox="1"/>
          <p:nvPr/>
        </p:nvSpPr>
        <p:spPr>
          <a:xfrm>
            <a:off x="3809365" y="6142658"/>
            <a:ext cx="7873184" cy="584775"/>
          </a:xfrm>
          <a:prstGeom prst="rect">
            <a:avLst/>
          </a:prstGeom>
          <a:noFill/>
        </p:spPr>
        <p:txBody>
          <a:bodyPr wrap="square" rtlCol="0">
            <a:spAutoFit/>
          </a:bodyPr>
          <a:lstStyle/>
          <a:p>
            <a:r>
              <a:rPr lang="en-US" altLang="ja-JP" sz="1600" dirty="0" smtClean="0">
                <a:latin typeface="+mj-ea"/>
                <a:ea typeface="+mj-ea"/>
              </a:rPr>
              <a:t>2013</a:t>
            </a:r>
            <a:r>
              <a:rPr lang="ja-JP" altLang="ja-JP" sz="1600" dirty="0" smtClean="0">
                <a:latin typeface="+mj-ea"/>
                <a:ea typeface="+mj-ea"/>
              </a:rPr>
              <a:t>年</a:t>
            </a:r>
            <a:r>
              <a:rPr lang="ja-JP" altLang="en-US" sz="1600" dirty="0" smtClean="0">
                <a:latin typeface="+mj-ea"/>
                <a:ea typeface="+mj-ea"/>
              </a:rPr>
              <a:t>６</a:t>
            </a:r>
            <a:r>
              <a:rPr lang="ja-JP" altLang="ja-JP" sz="1600" dirty="0" smtClean="0">
                <a:latin typeface="+mj-ea"/>
                <a:ea typeface="+mj-ea"/>
              </a:rPr>
              <a:t>月に</a:t>
            </a:r>
            <a:r>
              <a:rPr lang="en-US" altLang="ja-JP" sz="1600" dirty="0" smtClean="0">
                <a:latin typeface="+mj-ea"/>
                <a:ea typeface="+mj-ea"/>
              </a:rPr>
              <a:t>60</a:t>
            </a:r>
            <a:r>
              <a:rPr lang="ja-JP" altLang="en-US" sz="1600" dirty="0" smtClean="0">
                <a:latin typeface="+mj-ea"/>
                <a:ea typeface="+mj-ea"/>
              </a:rPr>
              <a:t>歳から</a:t>
            </a:r>
            <a:r>
              <a:rPr lang="en-US" altLang="ja-JP" sz="1600" dirty="0" smtClean="0">
                <a:latin typeface="+mj-ea"/>
                <a:ea typeface="+mj-ea"/>
              </a:rPr>
              <a:t>80</a:t>
            </a:r>
            <a:r>
              <a:rPr lang="ja-JP" altLang="en-US" sz="1600" dirty="0" smtClean="0">
                <a:latin typeface="+mj-ea"/>
                <a:ea typeface="+mj-ea"/>
              </a:rPr>
              <a:t>歳までの福井県の</a:t>
            </a:r>
            <a:r>
              <a:rPr lang="ja-JP" altLang="en-US" sz="1600" dirty="0">
                <a:latin typeface="+mj-ea"/>
                <a:ea typeface="+mj-ea"/>
              </a:rPr>
              <a:t>一般</a:t>
            </a:r>
            <a:r>
              <a:rPr lang="ja-JP" altLang="en-US" sz="1600" dirty="0" smtClean="0">
                <a:latin typeface="+mj-ea"/>
                <a:ea typeface="+mj-ea"/>
              </a:rPr>
              <a:t>住民</a:t>
            </a:r>
            <a:r>
              <a:rPr lang="en-US" altLang="ja-JP" sz="1600" dirty="0" smtClean="0">
                <a:latin typeface="+mj-ea"/>
                <a:ea typeface="+mj-ea"/>
              </a:rPr>
              <a:t>2000</a:t>
            </a:r>
            <a:r>
              <a:rPr lang="ja-JP" altLang="en-US" sz="1600" dirty="0">
                <a:latin typeface="+mj-ea"/>
                <a:ea typeface="+mj-ea"/>
              </a:rPr>
              <a:t>人（無作為抽出）を対象に郵送法で</a:t>
            </a:r>
            <a:r>
              <a:rPr lang="ja-JP" altLang="ja-JP" sz="1600" dirty="0">
                <a:latin typeface="+mj-ea"/>
                <a:ea typeface="+mj-ea"/>
              </a:rPr>
              <a:t>実施した</a:t>
            </a:r>
            <a:r>
              <a:rPr lang="ja-JP" altLang="en-US" sz="1600" dirty="0">
                <a:latin typeface="+mj-ea"/>
                <a:ea typeface="+mj-ea"/>
              </a:rPr>
              <a:t>アンケート調査（有効</a:t>
            </a:r>
            <a:r>
              <a:rPr lang="ja-JP" altLang="en-US" sz="1600" dirty="0" smtClean="0">
                <a:latin typeface="+mj-ea"/>
                <a:ea typeface="+mj-ea"/>
              </a:rPr>
              <a:t>回収率</a:t>
            </a:r>
            <a:r>
              <a:rPr lang="en-US" altLang="ja-JP" sz="1600" dirty="0" smtClean="0">
                <a:latin typeface="+mj-ea"/>
                <a:ea typeface="+mj-ea"/>
              </a:rPr>
              <a:t>47.5</a:t>
            </a:r>
            <a:r>
              <a:rPr lang="ja-JP" altLang="en-US" sz="1600" dirty="0" smtClean="0">
                <a:latin typeface="+mj-ea"/>
                <a:ea typeface="+mj-ea"/>
              </a:rPr>
              <a:t>％</a:t>
            </a:r>
            <a:r>
              <a:rPr lang="ja-JP" altLang="en-US" sz="1600" dirty="0">
                <a:latin typeface="+mj-ea"/>
                <a:ea typeface="+mj-ea"/>
              </a:rPr>
              <a:t>）データの分析結果</a:t>
            </a:r>
          </a:p>
        </p:txBody>
      </p:sp>
      <p:sp>
        <p:nvSpPr>
          <p:cNvPr id="6" name="テキスト ボックス 5"/>
          <p:cNvSpPr txBox="1"/>
          <p:nvPr/>
        </p:nvSpPr>
        <p:spPr>
          <a:xfrm>
            <a:off x="4859383" y="5121451"/>
            <a:ext cx="6692538" cy="861774"/>
          </a:xfrm>
          <a:prstGeom prst="rect">
            <a:avLst/>
          </a:prstGeom>
          <a:solidFill>
            <a:schemeClr val="bg1"/>
          </a:solidFill>
        </p:spPr>
        <p:txBody>
          <a:bodyPr wrap="square" rtlCol="0">
            <a:spAutoFit/>
          </a:bodyPr>
          <a:lstStyle/>
          <a:p>
            <a:r>
              <a:rPr lang="ja-JP" altLang="ja-JP" sz="1600" dirty="0" smtClean="0"/>
              <a:t>標</a:t>
            </a:r>
            <a:r>
              <a:rPr lang="ja-JP" altLang="ja-JP" sz="1600" dirty="0"/>
              <a:t>本数＝</a:t>
            </a:r>
            <a:r>
              <a:rPr lang="en-US" altLang="ja-JP" sz="1600" dirty="0"/>
              <a:t>949</a:t>
            </a:r>
            <a:r>
              <a:rPr lang="ja-JP" altLang="ja-JP" sz="1600" dirty="0"/>
              <a:t>　</a:t>
            </a:r>
            <a:r>
              <a:rPr lang="en-US" altLang="ja-JP" sz="1600" dirty="0"/>
              <a:t>x</a:t>
            </a:r>
            <a:r>
              <a:rPr lang="en-US" altLang="ja-JP" sz="1600" baseline="30000" dirty="0"/>
              <a:t>2</a:t>
            </a:r>
            <a:r>
              <a:rPr lang="ja-JP" altLang="ja-JP" sz="1600" dirty="0"/>
              <a:t>＝</a:t>
            </a:r>
            <a:r>
              <a:rPr lang="en-US" altLang="ja-JP" sz="1600" dirty="0"/>
              <a:t>33.637</a:t>
            </a:r>
            <a:r>
              <a:rPr lang="ja-JP" altLang="ja-JP" sz="1600" dirty="0"/>
              <a:t>　自由度＝</a:t>
            </a:r>
            <a:r>
              <a:rPr lang="en-US" altLang="ja-JP" sz="1600" dirty="0"/>
              <a:t>14</a:t>
            </a:r>
            <a:r>
              <a:rPr lang="ja-JP" altLang="ja-JP" sz="1600" dirty="0"/>
              <a:t>　</a:t>
            </a:r>
            <a:r>
              <a:rPr lang="en-US" altLang="ja-JP" sz="1600" dirty="0"/>
              <a:t>p</a:t>
            </a:r>
            <a:r>
              <a:rPr lang="ja-JP" altLang="ja-JP" sz="1600" dirty="0"/>
              <a:t>＝</a:t>
            </a:r>
            <a:r>
              <a:rPr lang="en-US" altLang="ja-JP" sz="1600" dirty="0"/>
              <a:t>0.002</a:t>
            </a:r>
            <a:endParaRPr lang="ja-JP" altLang="ja-JP" sz="1600" dirty="0"/>
          </a:p>
          <a:p>
            <a:r>
              <a:rPr lang="en-US" altLang="ja-JP" sz="1600" dirty="0"/>
              <a:t>NFI</a:t>
            </a:r>
            <a:r>
              <a:rPr lang="ja-JP" altLang="ja-JP" sz="1600" dirty="0"/>
              <a:t>＝</a:t>
            </a:r>
            <a:r>
              <a:rPr lang="en-US" altLang="ja-JP" sz="1600" dirty="0"/>
              <a:t>0.948</a:t>
            </a:r>
            <a:r>
              <a:rPr lang="ja-JP" altLang="ja-JP" sz="1600" dirty="0"/>
              <a:t>　</a:t>
            </a:r>
            <a:r>
              <a:rPr lang="en-US" altLang="ja-JP" sz="1600" dirty="0"/>
              <a:t>CFI</a:t>
            </a:r>
            <a:r>
              <a:rPr lang="ja-JP" altLang="ja-JP" sz="1600" dirty="0"/>
              <a:t>＝</a:t>
            </a:r>
            <a:r>
              <a:rPr lang="en-US" altLang="ja-JP" sz="1600" dirty="0"/>
              <a:t>0.968  RMSEA</a:t>
            </a:r>
            <a:r>
              <a:rPr lang="ja-JP" altLang="ja-JP" sz="1600" dirty="0"/>
              <a:t>＝</a:t>
            </a:r>
            <a:r>
              <a:rPr lang="en-US" altLang="ja-JP" sz="1600" dirty="0"/>
              <a:t>0.038  AIC</a:t>
            </a:r>
            <a:r>
              <a:rPr lang="ja-JP" altLang="ja-JP" sz="1600" dirty="0"/>
              <a:t>＝</a:t>
            </a:r>
            <a:r>
              <a:rPr lang="en-US" altLang="ja-JP" sz="1600" dirty="0"/>
              <a:t>93.637</a:t>
            </a:r>
            <a:r>
              <a:rPr lang="ja-JP" altLang="ja-JP" sz="1600" dirty="0"/>
              <a:t>　</a:t>
            </a:r>
            <a:r>
              <a:rPr lang="en-US" altLang="ja-JP" sz="1600" dirty="0"/>
              <a:t>BCC</a:t>
            </a:r>
            <a:r>
              <a:rPr lang="ja-JP" altLang="ja-JP" sz="1600" dirty="0"/>
              <a:t>＝</a:t>
            </a:r>
            <a:r>
              <a:rPr lang="en-US" altLang="ja-JP" sz="1600" dirty="0"/>
              <a:t>94.213</a:t>
            </a:r>
            <a:endParaRPr lang="ja-JP" altLang="ja-JP" sz="1600" dirty="0"/>
          </a:p>
          <a:p>
            <a:r>
              <a:rPr lang="ja-JP" altLang="ja-JP" baseline="30000" dirty="0"/>
              <a:t>＊＊＊</a:t>
            </a:r>
            <a:r>
              <a:rPr lang="en-US" altLang="ja-JP" dirty="0"/>
              <a:t>p </a:t>
            </a:r>
            <a:r>
              <a:rPr lang="ja-JP" altLang="ja-JP" dirty="0"/>
              <a:t>＜</a:t>
            </a:r>
            <a:r>
              <a:rPr lang="en-US" altLang="ja-JP" dirty="0"/>
              <a:t>0.001</a:t>
            </a:r>
            <a:r>
              <a:rPr lang="ja-JP" altLang="ja-JP" dirty="0"/>
              <a:t>　</a:t>
            </a:r>
            <a:r>
              <a:rPr lang="ja-JP" altLang="ja-JP" baseline="30000" dirty="0"/>
              <a:t>＊＊</a:t>
            </a:r>
            <a:r>
              <a:rPr lang="en-US" altLang="ja-JP" dirty="0"/>
              <a:t>p </a:t>
            </a:r>
            <a:r>
              <a:rPr lang="ja-JP" altLang="ja-JP" dirty="0"/>
              <a:t>＜</a:t>
            </a:r>
            <a:r>
              <a:rPr lang="en-US" altLang="ja-JP" dirty="0"/>
              <a:t>0.01</a:t>
            </a:r>
            <a:r>
              <a:rPr lang="ja-JP" altLang="ja-JP" dirty="0"/>
              <a:t>　</a:t>
            </a:r>
            <a:r>
              <a:rPr lang="ja-JP" altLang="ja-JP" baseline="30000" dirty="0"/>
              <a:t>＊</a:t>
            </a:r>
            <a:r>
              <a:rPr lang="en-US" altLang="ja-JP" dirty="0"/>
              <a:t>p </a:t>
            </a:r>
            <a:r>
              <a:rPr lang="ja-JP" altLang="ja-JP" dirty="0"/>
              <a:t>＜</a:t>
            </a:r>
            <a:r>
              <a:rPr lang="en-US" altLang="ja-JP" dirty="0" smtClean="0"/>
              <a:t>0.05</a:t>
            </a:r>
            <a:endParaRPr kumimoji="1" lang="ja-JP" altLang="en-US" dirty="0"/>
          </a:p>
        </p:txBody>
      </p:sp>
    </p:spTree>
    <p:extLst>
      <p:ext uri="{BB962C8B-B14F-4D97-AF65-F5344CB8AC3E}">
        <p14:creationId xmlns:p14="http://schemas.microsoft.com/office/powerpoint/2010/main" val="1446638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8201" y="292934"/>
            <a:ext cx="5624187" cy="769441"/>
          </a:xfrm>
          <a:prstGeom prst="rect">
            <a:avLst/>
          </a:prstGeom>
          <a:noFill/>
        </p:spPr>
        <p:txBody>
          <a:bodyPr wrap="square" rtlCol="0">
            <a:spAutoFit/>
          </a:bodyPr>
          <a:lstStyle/>
          <a:p>
            <a:r>
              <a:rPr lang="ja-JP" altLang="en-US" sz="4400" dirty="0" smtClean="0"/>
              <a:t>研究テーマの由来</a:t>
            </a:r>
            <a:endParaRPr kumimoji="1" lang="ja-JP" altLang="en-US" sz="4400" dirty="0"/>
          </a:p>
        </p:txBody>
      </p:sp>
      <p:sp>
        <p:nvSpPr>
          <p:cNvPr id="4" name="テキスト ボックス 3"/>
          <p:cNvSpPr txBox="1"/>
          <p:nvPr/>
        </p:nvSpPr>
        <p:spPr>
          <a:xfrm>
            <a:off x="569826" y="1204323"/>
            <a:ext cx="5160935" cy="523220"/>
          </a:xfrm>
          <a:prstGeom prst="rect">
            <a:avLst/>
          </a:prstGeom>
          <a:noFill/>
        </p:spPr>
        <p:txBody>
          <a:bodyPr wrap="square" rtlCol="0">
            <a:spAutoFit/>
          </a:bodyPr>
          <a:lstStyle/>
          <a:p>
            <a:r>
              <a:rPr lang="ja-JP" altLang="en-US" sz="2800" dirty="0" smtClean="0"/>
              <a:t>・男女共同参画に関する研究</a:t>
            </a:r>
            <a:endParaRPr kumimoji="1" lang="ja-JP" altLang="en-US" sz="2800" dirty="0"/>
          </a:p>
        </p:txBody>
      </p:sp>
      <p:sp>
        <p:nvSpPr>
          <p:cNvPr id="5" name="テキスト ボックス 4"/>
          <p:cNvSpPr txBox="1"/>
          <p:nvPr/>
        </p:nvSpPr>
        <p:spPr>
          <a:xfrm>
            <a:off x="1463299" y="1754041"/>
            <a:ext cx="7262690" cy="646331"/>
          </a:xfrm>
          <a:prstGeom prst="rect">
            <a:avLst/>
          </a:prstGeom>
          <a:noFill/>
        </p:spPr>
        <p:txBody>
          <a:bodyPr wrap="square" rtlCol="0">
            <a:spAutoFit/>
          </a:bodyPr>
          <a:lstStyle/>
          <a:p>
            <a:r>
              <a:rPr kumimoji="1" lang="ja-JP" altLang="en-US" dirty="0" smtClean="0"/>
              <a:t>福井県立大学に赴任した時点での同僚（先輩）教員</a:t>
            </a:r>
            <a:endParaRPr kumimoji="1" lang="en-US" altLang="ja-JP" dirty="0" smtClean="0"/>
          </a:p>
          <a:p>
            <a:r>
              <a:rPr lang="ja-JP" altLang="en-US" dirty="0" smtClean="0"/>
              <a:t>冨士谷</a:t>
            </a:r>
            <a:r>
              <a:rPr lang="ja-JP" altLang="en-US" dirty="0"/>
              <a:t>先生（日本ジェンダー学会</a:t>
            </a:r>
            <a:r>
              <a:rPr lang="ja-JP" altLang="en-US" dirty="0" smtClean="0"/>
              <a:t>初代会長）からのお誘い</a:t>
            </a:r>
            <a:endParaRPr kumimoji="1" lang="ja-JP" altLang="en-US" dirty="0"/>
          </a:p>
        </p:txBody>
      </p:sp>
      <p:sp>
        <p:nvSpPr>
          <p:cNvPr id="7" name="テキスト ボックス 6"/>
          <p:cNvSpPr txBox="1"/>
          <p:nvPr/>
        </p:nvSpPr>
        <p:spPr>
          <a:xfrm>
            <a:off x="577163" y="2686684"/>
            <a:ext cx="9993684" cy="523220"/>
          </a:xfrm>
          <a:prstGeom prst="rect">
            <a:avLst/>
          </a:prstGeom>
          <a:noFill/>
        </p:spPr>
        <p:txBody>
          <a:bodyPr wrap="square" rtlCol="0">
            <a:spAutoFit/>
          </a:bodyPr>
          <a:lstStyle/>
          <a:p>
            <a:r>
              <a:rPr lang="ja-JP" altLang="en-US" sz="2800" dirty="0" smtClean="0"/>
              <a:t>・健康長寿に関する研究</a:t>
            </a:r>
            <a:endParaRPr kumimoji="1" lang="ja-JP" altLang="en-US" sz="2800" dirty="0"/>
          </a:p>
        </p:txBody>
      </p:sp>
      <p:sp>
        <p:nvSpPr>
          <p:cNvPr id="8" name="テキスト ボックス 7"/>
          <p:cNvSpPr txBox="1"/>
          <p:nvPr/>
        </p:nvSpPr>
        <p:spPr>
          <a:xfrm>
            <a:off x="1463299" y="3211464"/>
            <a:ext cx="5620863" cy="646331"/>
          </a:xfrm>
          <a:prstGeom prst="rect">
            <a:avLst/>
          </a:prstGeom>
          <a:noFill/>
        </p:spPr>
        <p:txBody>
          <a:bodyPr wrap="square" rtlCol="0">
            <a:spAutoFit/>
          </a:bodyPr>
          <a:lstStyle/>
          <a:p>
            <a:r>
              <a:rPr kumimoji="1" lang="ja-JP" altLang="en-US" dirty="0" smtClean="0"/>
              <a:t>県庁から降りてきた研究ミッション</a:t>
            </a:r>
            <a:endParaRPr kumimoji="1" lang="en-US" altLang="ja-JP" dirty="0" smtClean="0"/>
          </a:p>
          <a:p>
            <a:r>
              <a:rPr lang="ja-JP" altLang="en-US" dirty="0"/>
              <a:t>当時</a:t>
            </a:r>
            <a:r>
              <a:rPr lang="ja-JP" altLang="en-US" dirty="0" smtClean="0"/>
              <a:t>の学部長（交野先生）からのお誘い</a:t>
            </a:r>
            <a:endParaRPr kumimoji="1" lang="ja-JP" altLang="en-US" dirty="0"/>
          </a:p>
        </p:txBody>
      </p:sp>
      <p:sp>
        <p:nvSpPr>
          <p:cNvPr id="10" name="テキスト ボックス 9"/>
          <p:cNvSpPr txBox="1"/>
          <p:nvPr/>
        </p:nvSpPr>
        <p:spPr>
          <a:xfrm>
            <a:off x="577163" y="4184163"/>
            <a:ext cx="10495769" cy="523220"/>
          </a:xfrm>
          <a:prstGeom prst="rect">
            <a:avLst/>
          </a:prstGeom>
          <a:noFill/>
        </p:spPr>
        <p:txBody>
          <a:bodyPr wrap="square" rtlCol="0">
            <a:spAutoFit/>
          </a:bodyPr>
          <a:lstStyle/>
          <a:p>
            <a:r>
              <a:rPr lang="ja-JP" altLang="en-US" sz="2800" dirty="0" smtClean="0"/>
              <a:t>・ボランティア活動参加の規定要因に関する研究</a:t>
            </a:r>
            <a:endParaRPr kumimoji="1" lang="ja-JP" altLang="en-US" sz="2800" dirty="0"/>
          </a:p>
        </p:txBody>
      </p:sp>
      <p:sp>
        <p:nvSpPr>
          <p:cNvPr id="11" name="テキスト ボックス 10"/>
          <p:cNvSpPr txBox="1"/>
          <p:nvPr/>
        </p:nvSpPr>
        <p:spPr>
          <a:xfrm>
            <a:off x="1463299" y="4744357"/>
            <a:ext cx="5620863" cy="646331"/>
          </a:xfrm>
          <a:prstGeom prst="rect">
            <a:avLst/>
          </a:prstGeom>
          <a:noFill/>
        </p:spPr>
        <p:txBody>
          <a:bodyPr wrap="square" rtlCol="0">
            <a:spAutoFit/>
          </a:bodyPr>
          <a:lstStyle/>
          <a:p>
            <a:r>
              <a:rPr kumimoji="1" lang="ja-JP" altLang="en-US" dirty="0" smtClean="0"/>
              <a:t>大学院生時代の研究テーマ（環境社会学）の名残り</a:t>
            </a:r>
            <a:endParaRPr kumimoji="1" lang="en-US" altLang="ja-JP" dirty="0" smtClean="0"/>
          </a:p>
          <a:p>
            <a:r>
              <a:rPr lang="ja-JP" altLang="en-US" dirty="0"/>
              <a:t>当時</a:t>
            </a:r>
            <a:r>
              <a:rPr lang="ja-JP" altLang="en-US" dirty="0" smtClean="0"/>
              <a:t>の同僚教員（小林先生）からのお誘い</a:t>
            </a:r>
            <a:endParaRPr kumimoji="1" lang="ja-JP" altLang="en-US" dirty="0"/>
          </a:p>
        </p:txBody>
      </p:sp>
      <p:sp>
        <p:nvSpPr>
          <p:cNvPr id="12" name="右矢印 11"/>
          <p:cNvSpPr/>
          <p:nvPr/>
        </p:nvSpPr>
        <p:spPr>
          <a:xfrm>
            <a:off x="2241801" y="5834176"/>
            <a:ext cx="1363549" cy="470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722108" y="5834176"/>
            <a:ext cx="7350824" cy="523220"/>
          </a:xfrm>
          <a:prstGeom prst="rect">
            <a:avLst/>
          </a:prstGeom>
          <a:noFill/>
        </p:spPr>
        <p:txBody>
          <a:bodyPr wrap="square" rtlCol="0">
            <a:spAutoFit/>
          </a:bodyPr>
          <a:lstStyle/>
          <a:p>
            <a:r>
              <a:rPr kumimoji="1" lang="ja-JP" altLang="en-US" sz="2800" dirty="0" smtClean="0"/>
              <a:t>（基本的に）巻き込まれ型のテーマ設定</a:t>
            </a:r>
            <a:endParaRPr kumimoji="1" lang="ja-JP" altLang="en-US" sz="2800" dirty="0"/>
          </a:p>
        </p:txBody>
      </p:sp>
    </p:spTree>
    <p:extLst>
      <p:ext uri="{BB962C8B-B14F-4D97-AF65-F5344CB8AC3E}">
        <p14:creationId xmlns:p14="http://schemas.microsoft.com/office/powerpoint/2010/main" val="42833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animBg="1"/>
      <p:bldP spid="1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750</Words>
  <Application>Microsoft Office PowerPoint</Application>
  <PresentationFormat>ワイド画面</PresentationFormat>
  <Paragraphs>72</Paragraphs>
  <Slides>11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福井県立大学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fpuadmin</dc:creator>
  <cp:lastModifiedBy>fpuadmin</cp:lastModifiedBy>
  <cp:revision>28</cp:revision>
  <dcterms:created xsi:type="dcterms:W3CDTF">2021-04-15T01:20:44Z</dcterms:created>
  <dcterms:modified xsi:type="dcterms:W3CDTF">2023-04-12T02:32:07Z</dcterms:modified>
</cp:coreProperties>
</file>